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6"/>
  </p:notesMasterIdLst>
  <p:sldIdLst>
    <p:sldId id="291" r:id="rId2"/>
    <p:sldId id="339" r:id="rId3"/>
    <p:sldId id="316" r:id="rId4"/>
    <p:sldId id="317" r:id="rId5"/>
    <p:sldId id="318" r:id="rId6"/>
    <p:sldId id="319" r:id="rId7"/>
    <p:sldId id="320" r:id="rId8"/>
    <p:sldId id="323" r:id="rId9"/>
    <p:sldId id="321" r:id="rId10"/>
    <p:sldId id="326" r:id="rId11"/>
    <p:sldId id="327" r:id="rId12"/>
    <p:sldId id="328" r:id="rId13"/>
    <p:sldId id="330" r:id="rId14"/>
    <p:sldId id="333" r:id="rId15"/>
    <p:sldId id="331" r:id="rId16"/>
    <p:sldId id="332" r:id="rId17"/>
    <p:sldId id="337" r:id="rId18"/>
    <p:sldId id="324" r:id="rId19"/>
    <p:sldId id="341" r:id="rId20"/>
    <p:sldId id="342" r:id="rId21"/>
    <p:sldId id="343" r:id="rId22"/>
    <p:sldId id="344" r:id="rId23"/>
    <p:sldId id="345" r:id="rId24"/>
    <p:sldId id="346" r:id="rId25"/>
    <p:sldId id="347" r:id="rId26"/>
    <p:sldId id="348" r:id="rId27"/>
    <p:sldId id="340" r:id="rId28"/>
    <p:sldId id="329" r:id="rId29"/>
    <p:sldId id="338" r:id="rId30"/>
    <p:sldId id="325" r:id="rId31"/>
    <p:sldId id="334" r:id="rId32"/>
    <p:sldId id="335" r:id="rId33"/>
    <p:sldId id="336" r:id="rId34"/>
    <p:sldId id="25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F3AD8-CDFE-4374-BBEB-87C9EBC37F65}" type="datetimeFigureOut">
              <a:rPr lang="en-US" smtClean="0"/>
              <a:pPr/>
              <a:t>5/7/2019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309EE-D2E9-466C-B611-C296ABB548D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309EE-D2E9-466C-B611-C296ABB548D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309EE-D2E9-466C-B611-C296ABB548D7}" type="slidenum">
              <a:rPr lang="en-US" smtClean="0"/>
              <a:pPr/>
              <a:t>2</a:t>
            </a:fld>
            <a:endParaRPr lang="en-US" dirty="0"/>
          </a:p>
        </p:txBody>
      </p:sp>
    </p:spTree>
    <p:extLst>
      <p:ext uri="{BB962C8B-B14F-4D97-AF65-F5344CB8AC3E}">
        <p14:creationId xmlns:p14="http://schemas.microsoft.com/office/powerpoint/2010/main" val="3712250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B53466-9DFE-4BCB-B440-B0BD0271D957}"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93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99E34-362C-4C1A-BE90-9D339AEBDC4A}"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10054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C8F1E-A77A-4B4C-B908-56486F1A5961}"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420285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FBD92-D547-40C9-BFDA-DD42C66A2460}"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244621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95CCB1-A051-4737-8320-FACD6B3E0B15}" type="datetime1">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A9EA3-D94B-4417-8484-288CC6BDEC5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81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BB8C63-0C99-4873-8C39-8F693A5F1B61}" type="datetime1">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8185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13A60D-F027-4892-9EFE-C565A46A7DAD}" type="datetime1">
              <a:rPr lang="en-US" smtClean="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165483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28ECF1-13C3-48FF-B4B5-B91DC985BC09}" type="datetime1">
              <a:rPr lang="en-US" smtClean="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6666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C29F67-BD2F-4E55-AEAF-70C03D32DA56}" type="datetime1">
              <a:rPr lang="en-US" smtClean="0"/>
              <a:pPr/>
              <a:t>5/7/2019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65933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926044C-E35F-471E-9373-74271EA1F308}" type="datetime1">
              <a:rPr lang="en-US" smtClean="0"/>
              <a:pPr/>
              <a:t>5/7/2019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2433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22519C-1879-4A2F-BFC0-ECB33236E101}" type="datetime1">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0A9EA3-D94B-4417-8484-288CC6BDEC55}" type="slidenum">
              <a:rPr lang="en-US" smtClean="0"/>
              <a:pPr/>
              <a:t>‹#›</a:t>
            </a:fld>
            <a:endParaRPr lang="en-US" dirty="0"/>
          </a:p>
        </p:txBody>
      </p:sp>
    </p:spTree>
    <p:extLst>
      <p:ext uri="{BB962C8B-B14F-4D97-AF65-F5344CB8AC3E}">
        <p14:creationId xmlns:p14="http://schemas.microsoft.com/office/powerpoint/2010/main" val="306239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6F2F56-E3BA-484C-A28F-604C554A2BCE}" type="datetime1">
              <a:rPr lang="en-US" smtClean="0"/>
              <a:pPr/>
              <a:t>5/7/2019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70A9EA3-D94B-4417-8484-288CC6BDEC5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46781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Hot Topics in Employment Law</a:t>
            </a:r>
            <a:br>
              <a:rPr lang="en-US" dirty="0" smtClean="0"/>
            </a:br>
            <a:r>
              <a:rPr lang="en-US" sz="2700" dirty="0">
                <a:effectLst/>
              </a:rPr>
              <a:t>Recent Employment Cases and Agency Decisions Impacting School Boards and Employees</a:t>
            </a:r>
            <a:r>
              <a:rPr lang="en-US" sz="2700" dirty="0" smtClean="0"/>
              <a:t> </a:t>
            </a:r>
            <a:endParaRPr lang="en-US" sz="2700" dirty="0"/>
          </a:p>
        </p:txBody>
      </p:sp>
      <p:sp>
        <p:nvSpPr>
          <p:cNvPr id="3" name="Content Placeholder 2"/>
          <p:cNvSpPr>
            <a:spLocks noGrp="1"/>
          </p:cNvSpPr>
          <p:nvPr>
            <p:ph idx="1"/>
          </p:nvPr>
        </p:nvSpPr>
        <p:spPr/>
        <p:txBody>
          <a:bodyPr/>
          <a:lstStyle/>
          <a:p>
            <a:pPr algn="ctr">
              <a:spcBef>
                <a:spcPts val="0"/>
              </a:spcBef>
              <a:buNone/>
            </a:pPr>
            <a:r>
              <a:rPr lang="en-US" sz="2400" dirty="0" smtClean="0"/>
              <a:t>Terry J. Harmon, Esq.</a:t>
            </a:r>
          </a:p>
          <a:p>
            <a:pPr algn="ctr">
              <a:spcBef>
                <a:spcPts val="0"/>
              </a:spcBef>
              <a:buNone/>
            </a:pPr>
            <a:r>
              <a:rPr lang="en-US" sz="2400" i="1" dirty="0" smtClean="0"/>
              <a:t>Shareholder</a:t>
            </a:r>
          </a:p>
          <a:p>
            <a:pPr algn="ctr">
              <a:spcBef>
                <a:spcPts val="0"/>
              </a:spcBef>
              <a:buNone/>
            </a:pPr>
            <a:r>
              <a:rPr lang="en-US" sz="2400" dirty="0" smtClean="0"/>
              <a:t>Sniffen &amp; Spellman, P.A.</a:t>
            </a:r>
          </a:p>
          <a:p>
            <a:pPr algn="ctr">
              <a:spcBef>
                <a:spcPts val="0"/>
              </a:spcBef>
              <a:buNone/>
            </a:pPr>
            <a:r>
              <a:rPr lang="en-US" sz="2400" dirty="0" smtClean="0"/>
              <a:t>123 North Monroe Street</a:t>
            </a:r>
          </a:p>
          <a:p>
            <a:pPr algn="ctr">
              <a:spcBef>
                <a:spcPts val="0"/>
              </a:spcBef>
              <a:buNone/>
            </a:pPr>
            <a:r>
              <a:rPr lang="en-US" sz="2400" dirty="0" smtClean="0"/>
              <a:t>Tallahassee, Florida 32301</a:t>
            </a:r>
          </a:p>
          <a:p>
            <a:pPr algn="ctr">
              <a:spcBef>
                <a:spcPts val="0"/>
              </a:spcBef>
              <a:buNone/>
            </a:pPr>
            <a:r>
              <a:rPr lang="en-US" sz="2400" dirty="0" smtClean="0"/>
              <a:t>(850) 205-1996</a:t>
            </a:r>
          </a:p>
          <a:p>
            <a:pPr algn="ctr">
              <a:spcBef>
                <a:spcPts val="0"/>
              </a:spcBef>
              <a:buNone/>
            </a:pPr>
            <a:r>
              <a:rPr lang="en-US" sz="2400" dirty="0" smtClean="0"/>
              <a:t>tharmon@sniffenlaw.com</a:t>
            </a:r>
          </a:p>
          <a:p>
            <a:endParaRPr lang="en-US"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1</a:t>
            </a:fld>
            <a:endParaRPr lang="en-US" dirty="0"/>
          </a:p>
        </p:txBody>
      </p:sp>
      <p:pic>
        <p:nvPicPr>
          <p:cNvPr id="5" name="Picture 4" descr="logoweb2.jpg"/>
          <p:cNvPicPr>
            <a:picLocks noChangeAspect="1"/>
          </p:cNvPicPr>
          <p:nvPr/>
        </p:nvPicPr>
        <p:blipFill>
          <a:blip r:embed="rId3" cstate="print"/>
          <a:stretch>
            <a:fillRect/>
          </a:stretch>
        </p:blipFill>
        <p:spPr>
          <a:xfrm>
            <a:off x="1751590" y="5384658"/>
            <a:ext cx="5753306" cy="822960"/>
          </a:xfrm>
          <a:prstGeom prst="rect">
            <a:avLst/>
          </a:prstGeom>
        </p:spPr>
      </p:pic>
      <p:pic>
        <p:nvPicPr>
          <p:cNvPr id="7" name="Picture 6" descr="FEN-logo-comp-v.61.jpg"/>
          <p:cNvPicPr>
            <a:picLocks noChangeAspect="1"/>
          </p:cNvPicPr>
          <p:nvPr/>
        </p:nvPicPr>
        <p:blipFill>
          <a:blip r:embed="rId4" cstate="print"/>
          <a:stretch>
            <a:fillRect/>
          </a:stretch>
        </p:blipFill>
        <p:spPr>
          <a:xfrm>
            <a:off x="609600" y="4522595"/>
            <a:ext cx="8171543" cy="7536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Agency Update</a:t>
            </a:r>
            <a:endParaRPr lang="en-US" dirty="0"/>
          </a:p>
        </p:txBody>
      </p:sp>
      <p:sp>
        <p:nvSpPr>
          <p:cNvPr id="2" name="Content Placeholder 1"/>
          <p:cNvSpPr>
            <a:spLocks noGrp="1"/>
          </p:cNvSpPr>
          <p:nvPr>
            <p:ph idx="1"/>
          </p:nvPr>
        </p:nvSpPr>
        <p:spPr>
          <a:xfrm>
            <a:off x="457200" y="1481329"/>
            <a:ext cx="8229600" cy="4309872"/>
          </a:xfrm>
        </p:spPr>
        <p:txBody>
          <a:bodyPr>
            <a:normAutofit/>
          </a:bodyPr>
          <a:lstStyle/>
          <a:p>
            <a:pPr lvl="1"/>
            <a:endParaRPr lang="en-US" dirty="0"/>
          </a:p>
          <a:p>
            <a:pPr marL="109728" indent="0" algn="ctr">
              <a:buNone/>
            </a:pPr>
            <a:r>
              <a:rPr lang="en-US" b="1" u="sng" dirty="0" smtClean="0"/>
              <a:t>DOL New Proposed Overtime Rule</a:t>
            </a:r>
            <a:endParaRPr lang="en-US" b="1" u="sng" dirty="0"/>
          </a:p>
          <a:p>
            <a:pPr algn="just"/>
            <a:r>
              <a:rPr lang="en-US" dirty="0" smtClean="0"/>
              <a:t>Proposed changes to “regular rate”</a:t>
            </a:r>
          </a:p>
          <a:p>
            <a:pPr lvl="1" algn="just"/>
            <a:endParaRPr lang="en-US" dirty="0" smtClean="0"/>
          </a:p>
          <a:p>
            <a:pPr lvl="1" algn="just"/>
            <a:r>
              <a:rPr lang="en-US" dirty="0" smtClean="0"/>
              <a:t>that </a:t>
            </a:r>
            <a:r>
              <a:rPr lang="en-US" dirty="0"/>
              <a:t>the cost of providing wellness programs, onsite specialist treatment, gym access and fitness classes, and employee discounts on retail goods and services may be excluded from an employee’s regular rate of </a:t>
            </a:r>
            <a:r>
              <a:rPr lang="en-US" dirty="0" smtClean="0"/>
              <a:t>pay;</a:t>
            </a:r>
          </a:p>
          <a:p>
            <a:pPr marL="393192" lvl="1" indent="0" algn="just">
              <a:buNone/>
            </a:pPr>
            <a:endParaRPr lang="en-US" dirty="0" smtClean="0"/>
          </a:p>
          <a:p>
            <a:pPr lvl="1" algn="just"/>
            <a:r>
              <a:rPr lang="en-US" dirty="0" smtClean="0"/>
              <a:t>that </a:t>
            </a:r>
            <a:r>
              <a:rPr lang="en-US" dirty="0"/>
              <a:t>payments for unused paid leave, including paid sick leave, may be excluded from an employee’ s regular rate of </a:t>
            </a:r>
            <a:r>
              <a:rPr lang="en-US" dirty="0" smtClean="0"/>
              <a:t>pay;</a:t>
            </a:r>
          </a:p>
          <a:p>
            <a:pPr marL="393192" lvl="1" indent="0" algn="just">
              <a:buNone/>
            </a:pPr>
            <a:endParaRPr lang="en-US" dirty="0" smtClean="0"/>
          </a:p>
          <a:p>
            <a:pPr lvl="1" algn="just"/>
            <a:r>
              <a:rPr lang="en-US" dirty="0" smtClean="0"/>
              <a:t>that </a:t>
            </a:r>
            <a:r>
              <a:rPr lang="en-US" dirty="0"/>
              <a:t>reimbursed expenses need not be incurred “solely” for the employer’s benefit for the reimbursement s to be excludable from an employee’s regular rate;</a:t>
            </a:r>
          </a:p>
          <a:p>
            <a:pPr marL="109728"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10</a:t>
            </a:fld>
            <a:endParaRPr lang="en-US" dirty="0"/>
          </a:p>
        </p:txBody>
      </p:sp>
    </p:spTree>
    <p:extLst>
      <p:ext uri="{BB962C8B-B14F-4D97-AF65-F5344CB8AC3E}">
        <p14:creationId xmlns:p14="http://schemas.microsoft.com/office/powerpoint/2010/main" val="173262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Agency Update</a:t>
            </a:r>
            <a:endParaRPr lang="en-US" dirty="0"/>
          </a:p>
        </p:txBody>
      </p:sp>
      <p:sp>
        <p:nvSpPr>
          <p:cNvPr id="2" name="Content Placeholder 1"/>
          <p:cNvSpPr>
            <a:spLocks noGrp="1"/>
          </p:cNvSpPr>
          <p:nvPr>
            <p:ph idx="1"/>
          </p:nvPr>
        </p:nvSpPr>
        <p:spPr>
          <a:xfrm>
            <a:off x="457200" y="1481329"/>
            <a:ext cx="8229600" cy="4309872"/>
          </a:xfrm>
        </p:spPr>
        <p:txBody>
          <a:bodyPr>
            <a:normAutofit fontScale="92500" lnSpcReduction="10000"/>
          </a:bodyPr>
          <a:lstStyle/>
          <a:p>
            <a:pPr lvl="1"/>
            <a:endParaRPr lang="en-US" dirty="0"/>
          </a:p>
          <a:p>
            <a:pPr marL="109728" indent="0" algn="ctr">
              <a:buNone/>
            </a:pPr>
            <a:r>
              <a:rPr lang="en-US" b="1" u="sng" dirty="0" smtClean="0"/>
              <a:t>DOL New Proposed Overtime Rule (Continued)</a:t>
            </a:r>
            <a:endParaRPr lang="en-US" b="1" u="sng" dirty="0"/>
          </a:p>
          <a:p>
            <a:pPr algn="just"/>
            <a:r>
              <a:rPr lang="en-US" dirty="0" smtClean="0"/>
              <a:t>Proposed changes to “regular rate”</a:t>
            </a:r>
          </a:p>
          <a:p>
            <a:pPr lvl="1" algn="just"/>
            <a:endParaRPr lang="en-US" dirty="0" smtClean="0"/>
          </a:p>
          <a:p>
            <a:pPr lvl="1" algn="just"/>
            <a:r>
              <a:rPr lang="en-US" dirty="0" smtClean="0"/>
              <a:t>that </a:t>
            </a:r>
            <a:r>
              <a:rPr lang="en-US" dirty="0"/>
              <a:t>reimbursed travel expenses that do not exceed the maximum travel reimbursement permitted under the Federal Travel Regulation System regulations and meets other regulatory requirements may be excluded from an employee’s regular rate of </a:t>
            </a:r>
            <a:r>
              <a:rPr lang="en-US" dirty="0" smtClean="0"/>
              <a:t>pay;</a:t>
            </a:r>
          </a:p>
          <a:p>
            <a:pPr lvl="1" algn="just"/>
            <a:endParaRPr lang="en-US" dirty="0" smtClean="0"/>
          </a:p>
          <a:p>
            <a:pPr lvl="1" algn="just"/>
            <a:r>
              <a:rPr lang="en-US" dirty="0" smtClean="0"/>
              <a:t>that </a:t>
            </a:r>
            <a:r>
              <a:rPr lang="en-US" dirty="0"/>
              <a:t>employers do not need a prior formal contract or agreement with the employee(s) to exclude certain overtime premiums described in sections 7(e)(5) and (6) of the FLSA; and </a:t>
            </a:r>
            <a:endParaRPr lang="en-US" dirty="0" smtClean="0"/>
          </a:p>
          <a:p>
            <a:pPr lvl="1" algn="just"/>
            <a:endParaRPr lang="en-US" dirty="0"/>
          </a:p>
          <a:p>
            <a:pPr lvl="1" algn="just"/>
            <a:r>
              <a:rPr lang="en-US" dirty="0" smtClean="0"/>
              <a:t>that </a:t>
            </a:r>
            <a:r>
              <a:rPr lang="en-US" dirty="0"/>
              <a:t>pay for time that would not otherwise qualify as “hours worked,” including bona fide meal periods, may be excluded from an employee’s regular rate unless an agreement or established practice indicates that the parties have treated the time as hours worked.</a:t>
            </a:r>
            <a:endParaRPr lang="en-US" dirty="0" smtClean="0"/>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11</a:t>
            </a:fld>
            <a:endParaRPr lang="en-US" dirty="0"/>
          </a:p>
        </p:txBody>
      </p:sp>
    </p:spTree>
    <p:extLst>
      <p:ext uri="{BB962C8B-B14F-4D97-AF65-F5344CB8AC3E}">
        <p14:creationId xmlns:p14="http://schemas.microsoft.com/office/powerpoint/2010/main" val="683942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Agency Update</a:t>
            </a:r>
            <a:endParaRPr lang="en-US" dirty="0"/>
          </a:p>
        </p:txBody>
      </p:sp>
      <p:sp>
        <p:nvSpPr>
          <p:cNvPr id="2" name="Content Placeholder 1"/>
          <p:cNvSpPr>
            <a:spLocks noGrp="1"/>
          </p:cNvSpPr>
          <p:nvPr>
            <p:ph idx="1"/>
          </p:nvPr>
        </p:nvSpPr>
        <p:spPr>
          <a:xfrm>
            <a:off x="457200" y="1481329"/>
            <a:ext cx="8229600" cy="4309872"/>
          </a:xfrm>
        </p:spPr>
        <p:txBody>
          <a:bodyPr>
            <a:normAutofit lnSpcReduction="10000"/>
          </a:bodyPr>
          <a:lstStyle/>
          <a:p>
            <a:pPr lvl="1"/>
            <a:endParaRPr lang="en-US" b="1" u="sng" dirty="0"/>
          </a:p>
          <a:p>
            <a:pPr algn="ctr"/>
            <a:r>
              <a:rPr lang="en-US" b="1" u="sng" dirty="0"/>
              <a:t>DOL Releases </a:t>
            </a:r>
            <a:r>
              <a:rPr lang="en-US" b="1" u="sng" dirty="0" smtClean="0"/>
              <a:t>New </a:t>
            </a:r>
            <a:r>
              <a:rPr lang="en-US" b="1" u="sng" dirty="0"/>
              <a:t>FMLA and FLSA </a:t>
            </a:r>
            <a:r>
              <a:rPr lang="en-US" b="1" u="sng" dirty="0" smtClean="0"/>
              <a:t>Guidance</a:t>
            </a:r>
          </a:p>
          <a:p>
            <a:pPr algn="just">
              <a:buFont typeface="Arial" panose="020B0604020202020204" pitchFamily="34" charset="0"/>
              <a:buChar char="•"/>
            </a:pPr>
            <a:r>
              <a:rPr lang="en-US" dirty="0" smtClean="0"/>
              <a:t>FMLA - 12 </a:t>
            </a:r>
            <a:r>
              <a:rPr lang="en-US" dirty="0"/>
              <a:t>weeks </a:t>
            </a:r>
            <a:r>
              <a:rPr lang="en-US" dirty="0" smtClean="0"/>
              <a:t>of leave </a:t>
            </a:r>
            <a:r>
              <a:rPr lang="en-US" dirty="0"/>
              <a:t>required under the FMLA are not subject to extension by using accrued paid or unpaid leave </a:t>
            </a:r>
            <a:r>
              <a:rPr lang="en-US" dirty="0" smtClean="0"/>
              <a:t>either before </a:t>
            </a:r>
            <a:r>
              <a:rPr lang="en-US" dirty="0"/>
              <a:t>or after the FMLA qualifying leave starts. </a:t>
            </a:r>
            <a:endParaRPr lang="en-US" dirty="0" smtClean="0"/>
          </a:p>
          <a:p>
            <a:pPr algn="just">
              <a:buFont typeface="Arial" panose="020B0604020202020204" pitchFamily="34" charset="0"/>
              <a:buChar char="•"/>
            </a:pPr>
            <a:endParaRPr lang="en-US" dirty="0" smtClean="0"/>
          </a:p>
          <a:p>
            <a:pPr lvl="1" algn="just">
              <a:buFont typeface="Arial" panose="020B0604020202020204" pitchFamily="34" charset="0"/>
              <a:buChar char="•"/>
            </a:pPr>
            <a:r>
              <a:rPr lang="en-US" dirty="0" smtClean="0"/>
              <a:t>In practice: Employer </a:t>
            </a:r>
            <a:r>
              <a:rPr lang="en-US" dirty="0"/>
              <a:t>can no longer require </a:t>
            </a:r>
            <a:r>
              <a:rPr lang="en-US" dirty="0" smtClean="0"/>
              <a:t>that employees </a:t>
            </a:r>
            <a:r>
              <a:rPr lang="en-US" dirty="0"/>
              <a:t>use any accrued </a:t>
            </a:r>
            <a:r>
              <a:rPr lang="en-US" dirty="0" smtClean="0"/>
              <a:t>leave to </a:t>
            </a:r>
            <a:r>
              <a:rPr lang="en-US" dirty="0"/>
              <a:t>reduce the amount of FMLA leave </a:t>
            </a:r>
            <a:r>
              <a:rPr lang="en-US" dirty="0" smtClean="0"/>
              <a:t>taken. Also, </a:t>
            </a:r>
            <a:r>
              <a:rPr lang="en-US" dirty="0"/>
              <a:t>if </a:t>
            </a:r>
            <a:r>
              <a:rPr lang="en-US" dirty="0" smtClean="0"/>
              <a:t>employees decide </a:t>
            </a:r>
            <a:r>
              <a:rPr lang="en-US" dirty="0"/>
              <a:t>to use paid leave, </a:t>
            </a:r>
            <a:r>
              <a:rPr lang="en-US" dirty="0" smtClean="0"/>
              <a:t>the paid </a:t>
            </a:r>
            <a:r>
              <a:rPr lang="en-US" dirty="0"/>
              <a:t>leave now counts towards the 12 weeks of FMLA leave, and the FMLA’s protections expire at the </a:t>
            </a:r>
            <a:r>
              <a:rPr lang="en-US" dirty="0" smtClean="0"/>
              <a:t>end of </a:t>
            </a:r>
            <a:r>
              <a:rPr lang="en-US" dirty="0"/>
              <a:t>the 12th week of leave for an FMLA qualifying purpose, regardless of whether an employer permits </a:t>
            </a:r>
            <a:r>
              <a:rPr lang="en-US" dirty="0" smtClean="0"/>
              <a:t>an employee </a:t>
            </a:r>
            <a:r>
              <a:rPr lang="en-US" dirty="0"/>
              <a:t>to take additional leave for qualifying purpose. </a:t>
            </a:r>
            <a:endParaRPr lang="en-US" dirty="0" smtClean="0"/>
          </a:p>
          <a:p>
            <a:pPr lvl="1" algn="just">
              <a:buFont typeface="Arial" panose="020B0604020202020204" pitchFamily="34" charset="0"/>
              <a:buChar char="•"/>
            </a:pPr>
            <a:endParaRPr lang="en-US" dirty="0" smtClean="0"/>
          </a:p>
          <a:p>
            <a:pPr lvl="1" algn="just">
              <a:buFont typeface="Arial" panose="020B0604020202020204" pitchFamily="34" charset="0"/>
              <a:buChar char="•"/>
            </a:pPr>
            <a:r>
              <a:rPr lang="en-US" dirty="0" smtClean="0"/>
              <a:t>Bottom line: check your policies.</a:t>
            </a:r>
          </a:p>
        </p:txBody>
      </p:sp>
      <p:sp>
        <p:nvSpPr>
          <p:cNvPr id="3" name="Slide Number Placeholder 2"/>
          <p:cNvSpPr>
            <a:spLocks noGrp="1"/>
          </p:cNvSpPr>
          <p:nvPr>
            <p:ph type="sldNum" sz="quarter" idx="12"/>
          </p:nvPr>
        </p:nvSpPr>
        <p:spPr/>
        <p:txBody>
          <a:bodyPr/>
          <a:lstStyle/>
          <a:p>
            <a:fld id="{B70A9EA3-D94B-4417-8484-288CC6BDEC55}" type="slidenum">
              <a:rPr lang="en-US" smtClean="0"/>
              <a:pPr/>
              <a:t>12</a:t>
            </a:fld>
            <a:endParaRPr lang="en-US" dirty="0"/>
          </a:p>
        </p:txBody>
      </p:sp>
    </p:spTree>
    <p:extLst>
      <p:ext uri="{BB962C8B-B14F-4D97-AF65-F5344CB8AC3E}">
        <p14:creationId xmlns:p14="http://schemas.microsoft.com/office/powerpoint/2010/main" val="102172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a:xfrm>
            <a:off x="457200" y="1481329"/>
            <a:ext cx="8229600" cy="4309872"/>
          </a:xfrm>
        </p:spPr>
        <p:txBody>
          <a:bodyPr>
            <a:normAutofit/>
          </a:bodyPr>
          <a:lstStyle/>
          <a:p>
            <a:pPr lvl="1"/>
            <a:endParaRPr lang="en-US" b="1" u="sng" dirty="0"/>
          </a:p>
          <a:p>
            <a:pPr algn="ctr"/>
            <a:r>
              <a:rPr lang="en-US" b="1" u="sng" dirty="0" smtClean="0"/>
              <a:t>Bye </a:t>
            </a:r>
            <a:r>
              <a:rPr lang="en-US" b="1" i="1" u="sng" dirty="0" smtClean="0"/>
              <a:t>Chevron</a:t>
            </a:r>
            <a:r>
              <a:rPr lang="en-US" b="1" u="sng" dirty="0" smtClean="0"/>
              <a:t> Deference!!!</a:t>
            </a:r>
          </a:p>
          <a:p>
            <a:pPr algn="ctr"/>
            <a:endParaRPr lang="en-US" b="1" u="sng" dirty="0" smtClean="0"/>
          </a:p>
          <a:p>
            <a:pPr marL="201168" lvl="1" indent="0" algn="just">
              <a:buNone/>
            </a:pPr>
            <a:r>
              <a:rPr lang="en-US" dirty="0" smtClean="0"/>
              <a:t>The </a:t>
            </a:r>
            <a:r>
              <a:rPr lang="en-US" i="1" dirty="0" smtClean="0"/>
              <a:t>Chevron</a:t>
            </a:r>
            <a:r>
              <a:rPr lang="en-US" dirty="0" smtClean="0"/>
              <a:t> deference </a:t>
            </a:r>
            <a:r>
              <a:rPr lang="en-US" dirty="0"/>
              <a:t>is an administrative law principle that compels federal courts to defer to a federal agency's interpretation of an ambiguous or unclear statute that Congress delegated to the agency to administer</a:t>
            </a:r>
            <a:r>
              <a:rPr lang="en-US" dirty="0" smtClean="0"/>
              <a:t>. </a:t>
            </a:r>
          </a:p>
          <a:p>
            <a:pPr marL="201168" lvl="1" indent="0" algn="just">
              <a:buNone/>
            </a:pPr>
            <a:endParaRPr lang="en-US" dirty="0"/>
          </a:p>
          <a:p>
            <a:pPr marL="201168" lvl="1" indent="0" algn="just">
              <a:buNone/>
            </a:pPr>
            <a:r>
              <a:rPr lang="en-US" dirty="0" smtClean="0"/>
              <a:t>Through </a:t>
            </a:r>
            <a:r>
              <a:rPr lang="en-US" dirty="0"/>
              <a:t>the passage of Amendment 6, Florida has joined the majority of states in refusing to recognize the </a:t>
            </a:r>
            <a:r>
              <a:rPr lang="en-US" i="1" dirty="0"/>
              <a:t>Chevron</a:t>
            </a:r>
            <a:r>
              <a:rPr lang="en-US" dirty="0"/>
              <a:t> </a:t>
            </a:r>
            <a:r>
              <a:rPr lang="en-US" dirty="0" smtClean="0"/>
              <a:t>deference, </a:t>
            </a:r>
            <a:r>
              <a:rPr lang="en-US" dirty="0"/>
              <a:t>and the judiciary may not defer to an administrative agency’s interpretations of law or rule. </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13</a:t>
            </a:fld>
            <a:endParaRPr lang="en-US" dirty="0"/>
          </a:p>
        </p:txBody>
      </p:sp>
    </p:spTree>
    <p:extLst>
      <p:ext uri="{BB962C8B-B14F-4D97-AF65-F5344CB8AC3E}">
        <p14:creationId xmlns:p14="http://schemas.microsoft.com/office/powerpoint/2010/main" val="1809695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a:xfrm>
            <a:off x="457200" y="1481329"/>
            <a:ext cx="8229600" cy="4309872"/>
          </a:xfrm>
        </p:spPr>
        <p:txBody>
          <a:bodyPr>
            <a:normAutofit/>
          </a:bodyPr>
          <a:lstStyle/>
          <a:p>
            <a:pPr lvl="1"/>
            <a:endParaRPr lang="en-US" b="1" u="sng" dirty="0"/>
          </a:p>
          <a:p>
            <a:pPr algn="ctr"/>
            <a:r>
              <a:rPr lang="en-US" b="1" u="sng" dirty="0" smtClean="0"/>
              <a:t>HB 337</a:t>
            </a:r>
          </a:p>
          <a:p>
            <a:pPr algn="ctr"/>
            <a:endParaRPr lang="en-US" b="1" u="sng" dirty="0" smtClean="0"/>
          </a:p>
          <a:p>
            <a:pPr marL="201168" lvl="1" indent="0" algn="just">
              <a:buNone/>
            </a:pPr>
            <a:r>
              <a:rPr lang="en-US" dirty="0" smtClean="0"/>
              <a:t>New jurisdiction of county courts (unless circuit court has exclusive jurisdiction):</a:t>
            </a:r>
          </a:p>
          <a:p>
            <a:pPr marL="201168" lvl="1" indent="0" algn="just">
              <a:buNone/>
            </a:pPr>
            <a:endParaRPr lang="en-US" dirty="0" smtClean="0"/>
          </a:p>
          <a:p>
            <a:pPr marL="201168" lvl="1" indent="0" algn="just">
              <a:buNone/>
            </a:pPr>
            <a:r>
              <a:rPr lang="en-US" dirty="0" smtClean="0"/>
              <a:t>	1</a:t>
            </a:r>
            <a:r>
              <a:rPr lang="en-US" dirty="0"/>
              <a:t>. If filed on or before December 31, 2019, the sum of </a:t>
            </a:r>
            <a:r>
              <a:rPr lang="en-US" dirty="0" smtClean="0"/>
              <a:t>$15,000.</a:t>
            </a:r>
          </a:p>
          <a:p>
            <a:pPr marL="201168" lvl="1" indent="0" algn="just">
              <a:buNone/>
            </a:pPr>
            <a:endParaRPr lang="en-US" dirty="0"/>
          </a:p>
          <a:p>
            <a:pPr marL="201168" lvl="1" indent="0" algn="just">
              <a:buNone/>
            </a:pPr>
            <a:r>
              <a:rPr lang="en-US" dirty="0" smtClean="0"/>
              <a:t>	2. If </a:t>
            </a:r>
            <a:r>
              <a:rPr lang="en-US" dirty="0"/>
              <a:t>filed on or after January 1, 2020, the sum of </a:t>
            </a:r>
            <a:r>
              <a:rPr lang="en-US" dirty="0" smtClean="0"/>
              <a:t>$30,000.</a:t>
            </a:r>
          </a:p>
          <a:p>
            <a:pPr marL="201168" lvl="1" indent="0" algn="just">
              <a:buNone/>
            </a:pPr>
            <a:endParaRPr lang="en-US" dirty="0"/>
          </a:p>
          <a:p>
            <a:pPr marL="201168" lvl="1" indent="0" algn="just">
              <a:buNone/>
            </a:pPr>
            <a:r>
              <a:rPr lang="en-US" dirty="0" smtClean="0"/>
              <a:t>	3. If </a:t>
            </a:r>
            <a:r>
              <a:rPr lang="en-US" dirty="0"/>
              <a:t>filed on or after January 1, 2022, the sum of </a:t>
            </a:r>
            <a:r>
              <a:rPr lang="en-US" dirty="0" smtClean="0"/>
              <a:t>$50,000</a:t>
            </a:r>
            <a:r>
              <a:rPr lang="en-US" dirty="0"/>
              <a:t>.</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14</a:t>
            </a:fld>
            <a:endParaRPr lang="en-US" dirty="0"/>
          </a:p>
        </p:txBody>
      </p:sp>
    </p:spTree>
    <p:extLst>
      <p:ext uri="{BB962C8B-B14F-4D97-AF65-F5344CB8AC3E}">
        <p14:creationId xmlns:p14="http://schemas.microsoft.com/office/powerpoint/2010/main" val="328173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Legislation</a:t>
            </a:r>
            <a:endParaRPr lang="en-US" dirty="0"/>
          </a:p>
        </p:txBody>
      </p:sp>
      <p:sp>
        <p:nvSpPr>
          <p:cNvPr id="2" name="Content Placeholder 1"/>
          <p:cNvSpPr>
            <a:spLocks noGrp="1"/>
          </p:cNvSpPr>
          <p:nvPr>
            <p:ph idx="1"/>
          </p:nvPr>
        </p:nvSpPr>
        <p:spPr>
          <a:xfrm>
            <a:off x="457200" y="1481328"/>
            <a:ext cx="8229600" cy="4843272"/>
          </a:xfrm>
        </p:spPr>
        <p:txBody>
          <a:bodyPr>
            <a:normAutofit fontScale="92500" lnSpcReduction="20000"/>
          </a:bodyPr>
          <a:lstStyle/>
          <a:p>
            <a:pPr lvl="1"/>
            <a:endParaRPr lang="en-US" b="1" u="sng" dirty="0"/>
          </a:p>
          <a:p>
            <a:pPr algn="ctr"/>
            <a:r>
              <a:rPr lang="en-US" b="1" u="sng" dirty="0" smtClean="0"/>
              <a:t>HB 337</a:t>
            </a:r>
          </a:p>
          <a:p>
            <a:pPr marL="201168" lvl="1" indent="0" algn="just">
              <a:buNone/>
            </a:pPr>
            <a:endParaRPr lang="en-US" dirty="0" smtClean="0"/>
          </a:p>
          <a:p>
            <a:pPr marL="201168" lvl="1" indent="0" algn="just">
              <a:buNone/>
            </a:pPr>
            <a:r>
              <a:rPr lang="en-US" dirty="0" smtClean="0"/>
              <a:t>45.21 Reasonableness </a:t>
            </a:r>
            <a:r>
              <a:rPr lang="en-US" dirty="0"/>
              <a:t>of amount in controversy; </a:t>
            </a:r>
            <a:r>
              <a:rPr lang="en-US" dirty="0" smtClean="0"/>
              <a:t>procedures.—</a:t>
            </a:r>
          </a:p>
          <a:p>
            <a:pPr marL="201168" lvl="1" indent="0" algn="just">
              <a:buNone/>
            </a:pPr>
            <a:endParaRPr lang="en-US" dirty="0"/>
          </a:p>
          <a:p>
            <a:pPr marL="201168" lvl="1" indent="0" algn="just">
              <a:buNone/>
            </a:pPr>
            <a:r>
              <a:rPr lang="en-US" dirty="0"/>
              <a:t>(1) In any civil action in which the court's jurisdiction </a:t>
            </a:r>
            <a:r>
              <a:rPr lang="en-US" dirty="0" smtClean="0"/>
              <a:t>is </a:t>
            </a:r>
            <a:r>
              <a:rPr lang="en-US" dirty="0"/>
              <a:t>dependent on the amount in controversy, the defendant may </a:t>
            </a:r>
            <a:r>
              <a:rPr lang="en-US" dirty="0" smtClean="0"/>
              <a:t>demand </a:t>
            </a:r>
            <a:r>
              <a:rPr lang="en-US" dirty="0"/>
              <a:t>proof of the reasonableness of the amount in controversy </a:t>
            </a:r>
            <a:r>
              <a:rPr lang="en-US" dirty="0" smtClean="0"/>
              <a:t>within </a:t>
            </a:r>
            <a:r>
              <a:rPr lang="en-US" dirty="0"/>
              <a:t>30 days after the complaint is filed. The defendant </a:t>
            </a:r>
            <a:r>
              <a:rPr lang="en-US" dirty="0" smtClean="0"/>
              <a:t>need </a:t>
            </a:r>
            <a:r>
              <a:rPr lang="en-US" dirty="0"/>
              <a:t>not offer any evidence or argument to support the </a:t>
            </a:r>
            <a:r>
              <a:rPr lang="en-US" dirty="0" smtClean="0"/>
              <a:t>demand.</a:t>
            </a:r>
          </a:p>
          <a:p>
            <a:pPr marL="201168" lvl="1" indent="0" algn="just">
              <a:buNone/>
            </a:pPr>
            <a:r>
              <a:rPr lang="en-US" dirty="0" smtClean="0"/>
              <a:t>(2</a:t>
            </a:r>
            <a:r>
              <a:rPr lang="en-US" dirty="0"/>
              <a:t>) A demand pursuant to subsection (1) is deemed a </a:t>
            </a:r>
            <a:r>
              <a:rPr lang="en-US" dirty="0" smtClean="0"/>
              <a:t>responsive </a:t>
            </a:r>
            <a:r>
              <a:rPr lang="en-US" dirty="0"/>
              <a:t>pleading for purposes of the rules of procedure and </a:t>
            </a:r>
            <a:r>
              <a:rPr lang="en-US" dirty="0" smtClean="0"/>
              <a:t>the </a:t>
            </a:r>
            <a:r>
              <a:rPr lang="en-US" dirty="0"/>
              <a:t>following procedures shall apply</a:t>
            </a:r>
            <a:r>
              <a:rPr lang="en-US" dirty="0" smtClean="0"/>
              <a:t>:</a:t>
            </a:r>
          </a:p>
          <a:p>
            <a:pPr marL="201168" lvl="1" indent="0" algn="just">
              <a:buNone/>
            </a:pPr>
            <a:r>
              <a:rPr lang="en-US" dirty="0"/>
              <a:t>	</a:t>
            </a:r>
            <a:r>
              <a:rPr lang="en-US" dirty="0" smtClean="0"/>
              <a:t>(</a:t>
            </a:r>
            <a:r>
              <a:rPr lang="en-US" dirty="0"/>
              <a:t>a) The court must promptly hold a hearing to determine </a:t>
            </a:r>
            <a:r>
              <a:rPr lang="en-US" dirty="0" smtClean="0"/>
              <a:t>whether </a:t>
            </a:r>
            <a:r>
              <a:rPr lang="en-US" dirty="0"/>
              <a:t>the amount in </a:t>
            </a:r>
            <a:r>
              <a:rPr lang="en-US" dirty="0" smtClean="0"/>
              <a:t>	controversy as </a:t>
            </a:r>
            <a:r>
              <a:rPr lang="en-US" dirty="0"/>
              <a:t>alleged in the complaint is </a:t>
            </a:r>
            <a:r>
              <a:rPr lang="en-US" dirty="0" smtClean="0"/>
              <a:t>reasonable.</a:t>
            </a:r>
          </a:p>
          <a:p>
            <a:pPr marL="201168" lvl="1" indent="0" algn="just">
              <a:buNone/>
            </a:pPr>
            <a:r>
              <a:rPr lang="en-US" dirty="0" smtClean="0"/>
              <a:t>	(b</a:t>
            </a:r>
            <a:r>
              <a:rPr lang="en-US" dirty="0"/>
              <a:t>) At the hearing, the plaintiff must demonstrate, by </a:t>
            </a:r>
            <a:r>
              <a:rPr lang="en-US" dirty="0" smtClean="0"/>
              <a:t>a preponderance </a:t>
            </a:r>
            <a:r>
              <a:rPr lang="en-US" dirty="0"/>
              <a:t>of the </a:t>
            </a:r>
            <a:r>
              <a:rPr lang="en-US" dirty="0" smtClean="0"/>
              <a:t>	evidence</a:t>
            </a:r>
            <a:r>
              <a:rPr lang="en-US" dirty="0"/>
              <a:t>, a </a:t>
            </a:r>
            <a:r>
              <a:rPr lang="en-US" dirty="0" smtClean="0"/>
              <a:t>reasonable </a:t>
            </a:r>
            <a:r>
              <a:rPr lang="en-US" dirty="0"/>
              <a:t>likelihood of </a:t>
            </a:r>
            <a:r>
              <a:rPr lang="en-US" dirty="0" smtClean="0"/>
              <a:t>recovering </a:t>
            </a:r>
            <a:r>
              <a:rPr lang="en-US" dirty="0"/>
              <a:t>at least the amount </a:t>
            </a:r>
            <a:r>
              <a:rPr lang="en-US" dirty="0" smtClean="0"/>
              <a:t>alleged </a:t>
            </a:r>
            <a:r>
              <a:rPr lang="en-US" dirty="0"/>
              <a:t>in </a:t>
            </a:r>
            <a:r>
              <a:rPr lang="en-US" dirty="0" smtClean="0"/>
              <a:t>the 	complaint</a:t>
            </a:r>
            <a:r>
              <a:rPr lang="en-US" dirty="0"/>
              <a:t>. The </a:t>
            </a:r>
            <a:r>
              <a:rPr lang="en-US" dirty="0" smtClean="0"/>
              <a:t>court may </a:t>
            </a:r>
            <a:r>
              <a:rPr lang="en-US" dirty="0"/>
              <a:t>award reasonable attorney fees and </a:t>
            </a:r>
            <a:r>
              <a:rPr lang="en-US" dirty="0" smtClean="0"/>
              <a:t>costs </a:t>
            </a:r>
            <a:r>
              <a:rPr lang="en-US" dirty="0"/>
              <a:t>to the </a:t>
            </a:r>
            <a:r>
              <a:rPr lang="en-US" dirty="0" smtClean="0"/>
              <a:t>	prevailing </a:t>
            </a:r>
            <a:r>
              <a:rPr lang="en-US" dirty="0"/>
              <a:t>party on the demand</a:t>
            </a:r>
            <a:r>
              <a:rPr lang="en-US" dirty="0" smtClean="0"/>
              <a:t>.</a:t>
            </a:r>
          </a:p>
          <a:p>
            <a:pPr marL="201168" lvl="1" indent="0" algn="just">
              <a:buNone/>
            </a:pPr>
            <a:r>
              <a:rPr lang="en-US" dirty="0" smtClean="0"/>
              <a:t>	(</a:t>
            </a:r>
            <a:r>
              <a:rPr lang="en-US" dirty="0"/>
              <a:t>c) If the court finds that the plaintiff has not made the </a:t>
            </a:r>
            <a:r>
              <a:rPr lang="en-US" dirty="0" smtClean="0"/>
              <a:t>showing </a:t>
            </a:r>
            <a:r>
              <a:rPr lang="en-US" dirty="0"/>
              <a:t>as required in </a:t>
            </a:r>
            <a:r>
              <a:rPr lang="en-US" dirty="0" smtClean="0"/>
              <a:t>	paragraph (</a:t>
            </a:r>
            <a:r>
              <a:rPr lang="en-US" dirty="0"/>
              <a:t>b), the court must transfer </a:t>
            </a:r>
            <a:r>
              <a:rPr lang="en-US" dirty="0" smtClean="0"/>
              <a:t>the </a:t>
            </a:r>
            <a:r>
              <a:rPr lang="en-US" dirty="0"/>
              <a:t>matter to the appropriate </a:t>
            </a:r>
            <a:r>
              <a:rPr lang="en-US" dirty="0" smtClean="0"/>
              <a:t>court</a:t>
            </a:r>
            <a:r>
              <a:rPr lang="en-US" dirty="0"/>
              <a:t>. The </a:t>
            </a:r>
            <a:r>
              <a:rPr lang="en-US" dirty="0" smtClean="0"/>
              <a:t>	transferee </a:t>
            </a:r>
            <a:r>
              <a:rPr lang="en-US" dirty="0"/>
              <a:t>court may </a:t>
            </a:r>
            <a:r>
              <a:rPr lang="en-US" dirty="0" smtClean="0"/>
              <a:t>award </a:t>
            </a:r>
            <a:r>
              <a:rPr lang="en-US" dirty="0"/>
              <a:t>a party damages in excess of the </a:t>
            </a:r>
            <a:r>
              <a:rPr lang="en-US" dirty="0" smtClean="0"/>
              <a:t>normal </a:t>
            </a:r>
            <a:r>
              <a:rPr lang="en-US" dirty="0"/>
              <a:t>jurisdictional </a:t>
            </a:r>
            <a:r>
              <a:rPr lang="en-US" dirty="0" smtClean="0"/>
              <a:t>	amount </a:t>
            </a:r>
            <a:r>
              <a:rPr lang="en-US" dirty="0"/>
              <a:t>if such amount is proven.</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15</a:t>
            </a:fld>
            <a:endParaRPr lang="en-US" dirty="0"/>
          </a:p>
        </p:txBody>
      </p:sp>
    </p:spTree>
    <p:extLst>
      <p:ext uri="{BB962C8B-B14F-4D97-AF65-F5344CB8AC3E}">
        <p14:creationId xmlns:p14="http://schemas.microsoft.com/office/powerpoint/2010/main" val="3202677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U.S. Supreme Court</a:t>
            </a:r>
            <a:endParaRPr lang="en-US" dirty="0"/>
          </a:p>
        </p:txBody>
      </p:sp>
      <p:sp>
        <p:nvSpPr>
          <p:cNvPr id="2" name="Content Placeholder 1"/>
          <p:cNvSpPr>
            <a:spLocks noGrp="1"/>
          </p:cNvSpPr>
          <p:nvPr>
            <p:ph idx="1"/>
          </p:nvPr>
        </p:nvSpPr>
        <p:spPr>
          <a:xfrm>
            <a:off x="457200" y="1481328"/>
            <a:ext cx="8229600" cy="4843272"/>
          </a:xfrm>
        </p:spPr>
        <p:txBody>
          <a:bodyPr>
            <a:normAutofit/>
          </a:bodyPr>
          <a:lstStyle/>
          <a:p>
            <a:pPr lvl="1"/>
            <a:endParaRPr lang="en-US" b="1" u="sng" dirty="0"/>
          </a:p>
          <a:p>
            <a:pPr algn="just">
              <a:buFont typeface="Arial" panose="020B0604020202020204" pitchFamily="34" charset="0"/>
              <a:buChar char="•"/>
            </a:pPr>
            <a:r>
              <a:rPr lang="en-US" dirty="0" smtClean="0"/>
              <a:t>The </a:t>
            </a:r>
            <a:r>
              <a:rPr lang="en-US" dirty="0"/>
              <a:t>Supreme Court will be hearing </a:t>
            </a:r>
            <a:r>
              <a:rPr lang="en-US" dirty="0" smtClean="0"/>
              <a:t>argument in </a:t>
            </a:r>
            <a:r>
              <a:rPr lang="en-US" dirty="0"/>
              <a:t>three cases addressing whether sexual orientation and/or gender identity are covered under federal </a:t>
            </a:r>
            <a:r>
              <a:rPr lang="en-US" dirty="0" smtClean="0"/>
              <a:t>anti-discrimination </a:t>
            </a:r>
            <a:r>
              <a:rPr lang="en-US" dirty="0"/>
              <a:t>law. Two cases deal with whether Title </a:t>
            </a:r>
            <a:r>
              <a:rPr lang="en-US" dirty="0" smtClean="0"/>
              <a:t>VII </a:t>
            </a:r>
            <a:r>
              <a:rPr lang="en-US" dirty="0"/>
              <a:t>covers sexual orientation and the other asks if Title VII includes gender </a:t>
            </a:r>
            <a:r>
              <a:rPr lang="en-US" dirty="0" smtClean="0"/>
              <a:t>identity.</a:t>
            </a:r>
            <a:endParaRPr lang="en-US" dirty="0"/>
          </a:p>
          <a:p>
            <a:pPr algn="just">
              <a:buFont typeface="Arial" panose="020B0604020202020204" pitchFamily="34" charset="0"/>
              <a:buChar char="•"/>
            </a:pPr>
            <a:r>
              <a:rPr lang="en-US" dirty="0" smtClean="0"/>
              <a:t>One </a:t>
            </a:r>
            <a:r>
              <a:rPr lang="en-US" dirty="0"/>
              <a:t>case is from New York and involves a now deceased Plaintiff who alleges that he was fired because he was gay. The second case, from Georgia, involves a county government worker who also alleges he was fired because he is gay. The </a:t>
            </a:r>
            <a:r>
              <a:rPr lang="en-US" dirty="0" smtClean="0"/>
              <a:t>final case</a:t>
            </a:r>
            <a:r>
              <a:rPr lang="en-US" dirty="0"/>
              <a:t>, from Michigan, involves a transgender woman who alleges she was fired from her job at a funeral home based on her gender identity</a:t>
            </a:r>
            <a:r>
              <a:rPr lang="en-US" dirty="0" smtClean="0"/>
              <a:t>.</a:t>
            </a:r>
          </a:p>
          <a:p>
            <a:pPr algn="just">
              <a:buFont typeface="Arial" panose="020B0604020202020204" pitchFamily="34" charset="0"/>
              <a:buChar char="•"/>
            </a:pPr>
            <a:endParaRPr lang="en-US" dirty="0"/>
          </a:p>
          <a:p>
            <a:pPr marL="0" indent="0" algn="ctr">
              <a:buNone/>
            </a:pPr>
            <a:r>
              <a:rPr lang="en-US" b="1" u="sng" dirty="0" smtClean="0"/>
              <a:t>***Also, a quick update on transgender bathroom litigation…***</a:t>
            </a:r>
          </a:p>
        </p:txBody>
      </p:sp>
      <p:sp>
        <p:nvSpPr>
          <p:cNvPr id="3" name="Slide Number Placeholder 2"/>
          <p:cNvSpPr>
            <a:spLocks noGrp="1"/>
          </p:cNvSpPr>
          <p:nvPr>
            <p:ph type="sldNum" sz="quarter" idx="12"/>
          </p:nvPr>
        </p:nvSpPr>
        <p:spPr/>
        <p:txBody>
          <a:bodyPr/>
          <a:lstStyle/>
          <a:p>
            <a:fld id="{B70A9EA3-D94B-4417-8484-288CC6BDEC55}" type="slidenum">
              <a:rPr lang="en-US" smtClean="0"/>
              <a:pPr/>
              <a:t>16</a:t>
            </a:fld>
            <a:endParaRPr lang="en-US" dirty="0"/>
          </a:p>
        </p:txBody>
      </p:sp>
    </p:spTree>
    <p:extLst>
      <p:ext uri="{BB962C8B-B14F-4D97-AF65-F5344CB8AC3E}">
        <p14:creationId xmlns:p14="http://schemas.microsoft.com/office/powerpoint/2010/main" val="2711179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U.S. Supreme Court</a:t>
            </a:r>
            <a:endParaRPr lang="en-US" dirty="0"/>
          </a:p>
        </p:txBody>
      </p:sp>
      <p:sp>
        <p:nvSpPr>
          <p:cNvPr id="2" name="Content Placeholder 1"/>
          <p:cNvSpPr>
            <a:spLocks noGrp="1"/>
          </p:cNvSpPr>
          <p:nvPr>
            <p:ph idx="1"/>
          </p:nvPr>
        </p:nvSpPr>
        <p:spPr>
          <a:xfrm>
            <a:off x="457200" y="1481328"/>
            <a:ext cx="8229600" cy="4843272"/>
          </a:xfrm>
        </p:spPr>
        <p:txBody>
          <a:bodyPr>
            <a:normAutofit/>
          </a:bodyPr>
          <a:lstStyle/>
          <a:p>
            <a:pPr lvl="1"/>
            <a:endParaRPr lang="en-US" b="1" u="sng" dirty="0"/>
          </a:p>
          <a:p>
            <a:pPr algn="just"/>
            <a:endParaRPr lang="en-US" b="1" dirty="0" smtClean="0"/>
          </a:p>
          <a:p>
            <a:pPr algn="just"/>
            <a:r>
              <a:rPr lang="en-US" b="1" dirty="0"/>
              <a:t>Issue</a:t>
            </a:r>
            <a:r>
              <a:rPr lang="en-US" dirty="0"/>
              <a:t>: Whether Title VII’s administrative-exhaustion requirement is a jurisdictional prerequisite to suit, as three circuits have held, or a waivable claim-processing rule, as eight circuits have held.</a:t>
            </a:r>
          </a:p>
          <a:p>
            <a:pPr algn="just"/>
            <a:endParaRPr lang="en-US" b="1" dirty="0" smtClean="0"/>
          </a:p>
          <a:p>
            <a:pPr algn="just"/>
            <a:r>
              <a:rPr lang="en-US" b="1" u="sng" dirty="0" smtClean="0"/>
              <a:t>Fort Bend County, Texas v. Davis</a:t>
            </a:r>
            <a:r>
              <a:rPr lang="en-US" b="1" dirty="0" smtClean="0"/>
              <a:t>, Case No. 18-525</a:t>
            </a:r>
          </a:p>
          <a:p>
            <a:pPr algn="just"/>
            <a:endParaRPr lang="en-US" b="1" dirty="0"/>
          </a:p>
          <a:p>
            <a:pPr algn="just"/>
            <a:r>
              <a:rPr lang="en-US" dirty="0" smtClean="0"/>
              <a:t>Eleventh Circuit currently says it is jurisdictional…</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17</a:t>
            </a:fld>
            <a:endParaRPr lang="en-US" dirty="0"/>
          </a:p>
        </p:txBody>
      </p:sp>
    </p:spTree>
    <p:extLst>
      <p:ext uri="{BB962C8B-B14F-4D97-AF65-F5344CB8AC3E}">
        <p14:creationId xmlns:p14="http://schemas.microsoft.com/office/powerpoint/2010/main" val="1065105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algn="ctr"/>
            <a:r>
              <a:rPr lang="en-US" u="sng" dirty="0" err="1"/>
              <a:t>Friedenberg</a:t>
            </a:r>
            <a:r>
              <a:rPr lang="en-US" u="sng" dirty="0"/>
              <a:t> v. School Board of Palm Beach </a:t>
            </a:r>
            <a:r>
              <a:rPr lang="en-US" u="sng" dirty="0" smtClean="0"/>
              <a:t>County</a:t>
            </a:r>
            <a:r>
              <a:rPr lang="en-US" dirty="0" smtClean="0"/>
              <a:t> </a:t>
            </a:r>
            <a:r>
              <a:rPr lang="en-US" sz="1600" dirty="0" smtClean="0"/>
              <a:t>(11th </a:t>
            </a:r>
            <a:r>
              <a:rPr lang="en-US" sz="1600" dirty="0"/>
              <a:t>Cir., Dec. 20, 2018)</a:t>
            </a:r>
          </a:p>
          <a:p>
            <a:pPr lvl="1" algn="just"/>
            <a:r>
              <a:rPr lang="en-US" dirty="0"/>
              <a:t>involved pre-employment drug testing policy of the Palm Beach County School Board;</a:t>
            </a:r>
          </a:p>
          <a:p>
            <a:pPr lvl="1" algn="just"/>
            <a:r>
              <a:rPr lang="en-US" dirty="0"/>
              <a:t>the School Board subjected prospective substitute teachers to drug tests;</a:t>
            </a:r>
          </a:p>
          <a:p>
            <a:pPr lvl="1" algn="just"/>
            <a:r>
              <a:rPr lang="en-US" dirty="0"/>
              <a:t>tests of urine remitted by prospective substitute teachers;</a:t>
            </a:r>
          </a:p>
          <a:p>
            <a:pPr lvl="1" algn="just"/>
            <a:r>
              <a:rPr lang="en-US" dirty="0"/>
              <a:t>there were many different controls put in place to maintain the confidentiality of the results and results were not shared with law enforcement agencies; and</a:t>
            </a:r>
          </a:p>
          <a:p>
            <a:pPr lvl="1" algn="just"/>
            <a:r>
              <a:rPr lang="en-US" dirty="0"/>
              <a:t>a prospective employee had to pass the drug test to become employed as a substitute teacher with the School Board. </a:t>
            </a:r>
          </a:p>
          <a:p>
            <a:pPr algn="just"/>
            <a:r>
              <a:rPr lang="en-US" dirty="0"/>
              <a:t>A substitute teacher brought suit against the School Board alleging that the policy violated her rights to be free from unreasonable searches and seizures secured by the Fourth Amendment to the US Constitution. </a:t>
            </a:r>
          </a:p>
        </p:txBody>
      </p:sp>
      <p:sp>
        <p:nvSpPr>
          <p:cNvPr id="3" name="Slide Number Placeholder 2"/>
          <p:cNvSpPr>
            <a:spLocks noGrp="1"/>
          </p:cNvSpPr>
          <p:nvPr>
            <p:ph type="sldNum" sz="quarter" idx="12"/>
          </p:nvPr>
        </p:nvSpPr>
        <p:spPr/>
        <p:txBody>
          <a:bodyPr/>
          <a:lstStyle/>
          <a:p>
            <a:fld id="{B70A9EA3-D94B-4417-8484-288CC6BDEC55}" type="slidenum">
              <a:rPr lang="en-US" smtClean="0"/>
              <a:pPr/>
              <a:t>18</a:t>
            </a:fld>
            <a:endParaRPr lang="en-US" dirty="0"/>
          </a:p>
        </p:txBody>
      </p:sp>
    </p:spTree>
    <p:extLst>
      <p:ext uri="{BB962C8B-B14F-4D97-AF65-F5344CB8AC3E}">
        <p14:creationId xmlns:p14="http://schemas.microsoft.com/office/powerpoint/2010/main" val="2243505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fontScale="92500" lnSpcReduction="20000"/>
          </a:bodyPr>
          <a:lstStyle/>
          <a:p>
            <a:pPr marL="82296" indent="0" algn="ctr">
              <a:buNone/>
            </a:pPr>
            <a:r>
              <a:rPr lang="en-US" u="sng" dirty="0" err="1"/>
              <a:t>Friedenberg</a:t>
            </a:r>
            <a:r>
              <a:rPr lang="en-US" u="sng" dirty="0"/>
              <a:t> v. School Board of Palm Beach County</a:t>
            </a:r>
            <a:endParaRPr lang="en-US" dirty="0"/>
          </a:p>
          <a:p>
            <a:pPr marL="82296" indent="0" algn="ctr">
              <a:buNone/>
            </a:pPr>
            <a:r>
              <a:rPr lang="en-US" sz="2400" b="1" u="sng" dirty="0" smtClean="0"/>
              <a:t>!!!!!!!!</a:t>
            </a:r>
            <a:r>
              <a:rPr lang="en-US" sz="2400" b="1" u="sng" dirty="0"/>
              <a:t>COMMON SENSE PREVAILS!!!!!!</a:t>
            </a:r>
          </a:p>
          <a:p>
            <a:pPr marL="82296" indent="0" algn="just">
              <a:buNone/>
            </a:pPr>
            <a:endParaRPr lang="en-US" dirty="0"/>
          </a:p>
          <a:p>
            <a:pPr algn="just"/>
            <a:r>
              <a:rPr lang="en-US" dirty="0"/>
              <a:t>The Court held that the policy did not violate the Constitution. Importantly, the Court engaged in an analysis of when such testing, which is in essence </a:t>
            </a:r>
            <a:r>
              <a:rPr lang="en-US" dirty="0" err="1"/>
              <a:t>suspicionless</a:t>
            </a:r>
            <a:r>
              <a:rPr lang="en-US" dirty="0"/>
              <a:t>, amounts to a violation of the Fourth Amendment’s right to be free from unreasonable searches and seizures.</a:t>
            </a:r>
          </a:p>
          <a:p>
            <a:pPr marL="0" indent="0" algn="just">
              <a:buNone/>
            </a:pPr>
            <a:endParaRPr lang="en-US" dirty="0"/>
          </a:p>
          <a:p>
            <a:pPr algn="just"/>
            <a:r>
              <a:rPr lang="en-US" dirty="0"/>
              <a:t>In upholding the policy as applied to substitute teachers, the Court examined the nature of the position and the nature of the invasion of privacy occasioned by the search. The Court held that the nature of the position at issue involved the care of young students in which the School Board had an obligation to educate, protect, and safeguard. </a:t>
            </a:r>
          </a:p>
        </p:txBody>
      </p:sp>
      <p:sp>
        <p:nvSpPr>
          <p:cNvPr id="3" name="Slide Number Placeholder 2"/>
          <p:cNvSpPr>
            <a:spLocks noGrp="1"/>
          </p:cNvSpPr>
          <p:nvPr>
            <p:ph type="sldNum" sz="quarter" idx="12"/>
          </p:nvPr>
        </p:nvSpPr>
        <p:spPr/>
        <p:txBody>
          <a:bodyPr/>
          <a:lstStyle/>
          <a:p>
            <a:fld id="{B70A9EA3-D94B-4417-8484-288CC6BDEC55}" type="slidenum">
              <a:rPr lang="en-US" smtClean="0"/>
              <a:pPr/>
              <a:t>19</a:t>
            </a:fld>
            <a:endParaRPr lang="en-US" dirty="0"/>
          </a:p>
        </p:txBody>
      </p:sp>
    </p:spTree>
    <p:extLst>
      <p:ext uri="{BB962C8B-B14F-4D97-AF65-F5344CB8AC3E}">
        <p14:creationId xmlns:p14="http://schemas.microsoft.com/office/powerpoint/2010/main" val="3517143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700"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2</a:t>
            </a:fld>
            <a:endParaRPr lang="en-US" dirty="0"/>
          </a:p>
        </p:txBody>
      </p:sp>
      <p:sp>
        <p:nvSpPr>
          <p:cNvPr id="6" name="Content Placeholder 5"/>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dirty="0" smtClean="0"/>
              <a:t>A little about me…</a:t>
            </a:r>
            <a:endParaRPr lang="en-US" dirty="0"/>
          </a:p>
        </p:txBody>
      </p:sp>
    </p:spTree>
    <p:extLst>
      <p:ext uri="{BB962C8B-B14F-4D97-AF65-F5344CB8AC3E}">
        <p14:creationId xmlns:p14="http://schemas.microsoft.com/office/powerpoint/2010/main" val="2459279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82296" indent="0" algn="ctr">
              <a:buNone/>
            </a:pPr>
            <a:r>
              <a:rPr lang="en-US" sz="2200" u="sng" dirty="0" err="1"/>
              <a:t>Friedenberg</a:t>
            </a:r>
            <a:r>
              <a:rPr lang="en-US" sz="2200" u="sng" dirty="0"/>
              <a:t> v. School Board of Palm Beach </a:t>
            </a:r>
            <a:r>
              <a:rPr lang="en-US" sz="2200" u="sng" dirty="0" smtClean="0"/>
              <a:t>County</a:t>
            </a:r>
            <a:endParaRPr lang="en-US" sz="2200" dirty="0"/>
          </a:p>
          <a:p>
            <a:pPr algn="just"/>
            <a:r>
              <a:rPr lang="en-US" dirty="0"/>
              <a:t>Issue to consider:</a:t>
            </a:r>
          </a:p>
          <a:p>
            <a:pPr marL="658368" lvl="2" indent="0" algn="just" fontAlgn="t">
              <a:buNone/>
            </a:pPr>
            <a:endParaRPr lang="en-US" dirty="0"/>
          </a:p>
          <a:p>
            <a:pPr lvl="1" algn="just" fontAlgn="t"/>
            <a:r>
              <a:rPr lang="en-US" dirty="0"/>
              <a:t>“Today we are asked to consider only the testing of substitute teachers, but we do not think that by recognizing a special need in this unique setting we have opened the floodgates to indiscriminate </a:t>
            </a:r>
            <a:r>
              <a:rPr lang="en-US" dirty="0" err="1"/>
              <a:t>suspicionless</a:t>
            </a:r>
            <a:r>
              <a:rPr lang="en-US" dirty="0"/>
              <a:t> searches.”</a:t>
            </a:r>
          </a:p>
          <a:p>
            <a:pPr lvl="2" algn="just" fontAlgn="t"/>
            <a:endParaRPr lang="en-US" sz="2000" dirty="0"/>
          </a:p>
          <a:p>
            <a:pPr lvl="1" algn="just"/>
            <a:r>
              <a:rPr lang="en-US" dirty="0"/>
              <a:t>The Court suggested that if a policy applies across the board to all positions, it might not be constitutional as applied to positions that are not safety-sensitive and do not have the same concerns present as to substitute teachers justifying the invasion of privacy. </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20</a:t>
            </a:fld>
            <a:endParaRPr lang="en-US" dirty="0"/>
          </a:p>
        </p:txBody>
      </p:sp>
    </p:spTree>
    <p:extLst>
      <p:ext uri="{BB962C8B-B14F-4D97-AF65-F5344CB8AC3E}">
        <p14:creationId xmlns:p14="http://schemas.microsoft.com/office/powerpoint/2010/main" val="1542319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82296" indent="0" algn="ctr">
              <a:buNone/>
            </a:pPr>
            <a:r>
              <a:rPr lang="en-US" sz="2200" u="sng" dirty="0" smtClean="0"/>
              <a:t>Have You Ever Considered the Sunshine Law?</a:t>
            </a:r>
            <a:endParaRPr lang="en-US" sz="2200" dirty="0"/>
          </a:p>
          <a:p>
            <a:pPr algn="just"/>
            <a:r>
              <a:rPr lang="en-US" b="1" dirty="0"/>
              <a:t>All meetings of any board </a:t>
            </a:r>
            <a:r>
              <a:rPr lang="en-US" dirty="0"/>
              <a:t>or commission of any state agency or authority or of any agency or authority of any county, municipal corporation, or political subdivision, except as otherwise provided in the Constitution, including meetings with or attended by any person elected to such board or commission, but who has not yet taken office, </a:t>
            </a:r>
            <a:r>
              <a:rPr lang="en-US" b="1" dirty="0"/>
              <a:t>at which official acts are to be taken are declared to be public meetings open to the public at all times</a:t>
            </a:r>
            <a:r>
              <a:rPr lang="en-US" dirty="0"/>
              <a:t>, and no resolution, rule, or formal action shall be considered binding except as taken or made at such meeting. The board or commission must provide reasonable notice of all such meetings.</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21</a:t>
            </a:fld>
            <a:endParaRPr lang="en-US" dirty="0"/>
          </a:p>
        </p:txBody>
      </p:sp>
    </p:spTree>
    <p:extLst>
      <p:ext uri="{BB962C8B-B14F-4D97-AF65-F5344CB8AC3E}">
        <p14:creationId xmlns:p14="http://schemas.microsoft.com/office/powerpoint/2010/main" val="3198027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82296" indent="0" algn="ctr">
              <a:buNone/>
            </a:pPr>
            <a:r>
              <a:rPr lang="en-US" sz="2200" u="sng" dirty="0" smtClean="0"/>
              <a:t>Sunshine Law</a:t>
            </a:r>
            <a:endParaRPr lang="en-US" sz="2200" dirty="0"/>
          </a:p>
          <a:p>
            <a:pPr algn="just"/>
            <a:r>
              <a:rPr lang="en-US" dirty="0"/>
              <a:t>Potential pitfalls when disciplining an employee:</a:t>
            </a:r>
          </a:p>
          <a:p>
            <a:pPr lvl="1" algn="just"/>
            <a:r>
              <a:rPr lang="en-US" dirty="0"/>
              <a:t>Chapter 286 is applicable to </a:t>
            </a:r>
            <a:r>
              <a:rPr lang="en-US" b="1" u="sng" dirty="0"/>
              <a:t>any gathering</a:t>
            </a:r>
            <a:r>
              <a:rPr lang="en-US" dirty="0"/>
              <a:t>, whether formal or casual, </a:t>
            </a:r>
            <a:r>
              <a:rPr lang="en-US" b="1" u="sng" dirty="0"/>
              <a:t>of two or more members of the same board</a:t>
            </a:r>
            <a:r>
              <a:rPr lang="en-US" dirty="0"/>
              <a:t> or commission </a:t>
            </a:r>
            <a:r>
              <a:rPr lang="en-US" b="1" u="sng" dirty="0"/>
              <a:t>to discuss some matter on which foreseeable action will be taken by the public board</a:t>
            </a:r>
            <a:r>
              <a:rPr lang="en-US" dirty="0"/>
              <a:t> or commission.</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22</a:t>
            </a:fld>
            <a:endParaRPr lang="en-US" dirty="0"/>
          </a:p>
        </p:txBody>
      </p:sp>
    </p:spTree>
    <p:extLst>
      <p:ext uri="{BB962C8B-B14F-4D97-AF65-F5344CB8AC3E}">
        <p14:creationId xmlns:p14="http://schemas.microsoft.com/office/powerpoint/2010/main" val="2927559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82296" indent="0" algn="ctr">
              <a:buNone/>
            </a:pPr>
            <a:r>
              <a:rPr lang="en-US" sz="2200" u="sng" dirty="0" smtClean="0"/>
              <a:t>Sunshine Law</a:t>
            </a:r>
            <a:endParaRPr lang="en-US" sz="2200" dirty="0"/>
          </a:p>
          <a:p>
            <a:pPr algn="just"/>
            <a:r>
              <a:rPr lang="en-US" u="sng" dirty="0"/>
              <a:t>McDougall v. Culver</a:t>
            </a:r>
            <a:r>
              <a:rPr lang="en-US" dirty="0"/>
              <a:t>, 3 So. 3d 391, 393 (Fla. 2d DCA 2009)</a:t>
            </a:r>
          </a:p>
          <a:p>
            <a:pPr lvl="1" algn="just"/>
            <a:r>
              <a:rPr lang="en-US" dirty="0"/>
              <a:t>“In the present case, the memoranda were reviewed by senior officials in the Sheriff's Office, who could write comments on the memoranda, and the Sheriff then reviewed the memoranda. However, the Sheriff alone made the final decision regarding the appropriate disciplinary action.”</a:t>
            </a:r>
          </a:p>
          <a:p>
            <a:pPr algn="just"/>
            <a:r>
              <a:rPr lang="en-US" u="sng" dirty="0"/>
              <a:t>Knox v. Dist. Sch. Bd. of Brevard</a:t>
            </a:r>
            <a:r>
              <a:rPr lang="en-US" dirty="0"/>
              <a:t>, 821 So. 2d 311, 314-15 (Fla. 5th DCA 2002)</a:t>
            </a:r>
          </a:p>
          <a:p>
            <a:pPr lvl="1" algn="just"/>
            <a:r>
              <a:rPr lang="en-US" dirty="0"/>
              <a:t>“Although the team made recommendations, all the applications went to the superintendent and he decided which applicants to interview and nominate to the school board. Since the interview team simply had a fact-finding or advisory role, their meetings were not governed by the Sunshine Law.”</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23</a:t>
            </a:fld>
            <a:endParaRPr lang="en-US" dirty="0"/>
          </a:p>
        </p:txBody>
      </p:sp>
    </p:spTree>
    <p:extLst>
      <p:ext uri="{BB962C8B-B14F-4D97-AF65-F5344CB8AC3E}">
        <p14:creationId xmlns:p14="http://schemas.microsoft.com/office/powerpoint/2010/main" val="940838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fontScale="92500" lnSpcReduction="20000"/>
          </a:bodyPr>
          <a:lstStyle/>
          <a:p>
            <a:pPr marL="82296" indent="0" algn="ctr">
              <a:buNone/>
            </a:pPr>
            <a:r>
              <a:rPr lang="en-US" sz="2200" u="sng" dirty="0" smtClean="0"/>
              <a:t>Sunshine Law</a:t>
            </a:r>
            <a:endParaRPr lang="en-US" sz="2200" dirty="0"/>
          </a:p>
          <a:p>
            <a:pPr algn="just"/>
            <a:r>
              <a:rPr lang="en-US" u="sng" dirty="0"/>
              <a:t>Molina v. City of Miami</a:t>
            </a:r>
            <a:r>
              <a:rPr lang="en-US" dirty="0"/>
              <a:t>, 837 So. 2d 462, 463 (Fla. 3d DCA 2002)</a:t>
            </a:r>
          </a:p>
          <a:p>
            <a:pPr lvl="1" algn="just"/>
            <a:r>
              <a:rPr lang="en-US" dirty="0"/>
              <a:t>“The Discharge of Firearms Review Committee is a three-person panel made up of the deputy chiefs of the Administration, Field Operations, and Criminal Investigation divisions. The committee makes factual findings, which it then passes on to the chief. In short, the committee is nothing more than a meeting of staff members who serve in a fact-finding, advisory capacity to the chief. The Government-in-the-Sunshine Law is not applicable to meetings of staffers serving in this function.”</a:t>
            </a:r>
          </a:p>
          <a:p>
            <a:pPr algn="just"/>
            <a:r>
              <a:rPr lang="en-US" u="sng" dirty="0"/>
              <a:t>Jordan v. </a:t>
            </a:r>
            <a:r>
              <a:rPr lang="en-US" u="sng" dirty="0" err="1"/>
              <a:t>Jenne</a:t>
            </a:r>
            <a:r>
              <a:rPr lang="en-US" dirty="0"/>
              <a:t>, 938 So. 2d 526, 530 (Fla. 4th DCA 2006)</a:t>
            </a:r>
          </a:p>
          <a:p>
            <a:pPr lvl="1" algn="just"/>
            <a:r>
              <a:rPr lang="en-US" dirty="0"/>
              <a:t>“Because the PSC provided only a mere recommendation to the inspector general and did not deliberate with the inspector general, the ultimate authority on termination, we conclude that the PSC does not exercise decision-making authority so as to constitute a “board” or “commission” within the meaning of section 286.011, and as a result, its meetings are not subject to the Sunshine Act. The PSC served only an advisory function, and although it made recommendations, the inspector general made the ultimate decision to terminate Jordan's employment with the BSO.”</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24</a:t>
            </a:fld>
            <a:endParaRPr lang="en-US" dirty="0"/>
          </a:p>
        </p:txBody>
      </p:sp>
    </p:spTree>
    <p:extLst>
      <p:ext uri="{BB962C8B-B14F-4D97-AF65-F5344CB8AC3E}">
        <p14:creationId xmlns:p14="http://schemas.microsoft.com/office/powerpoint/2010/main" val="2836519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a:xfrm>
            <a:off x="822959" y="1845734"/>
            <a:ext cx="7543801" cy="4614052"/>
          </a:xfrm>
        </p:spPr>
        <p:txBody>
          <a:bodyPr>
            <a:normAutofit fontScale="92500"/>
          </a:bodyPr>
          <a:lstStyle/>
          <a:p>
            <a:pPr marL="82296" indent="0" algn="ctr">
              <a:buNone/>
            </a:pPr>
            <a:r>
              <a:rPr lang="en-US" sz="2200" u="sng" dirty="0" smtClean="0"/>
              <a:t>Sunshine Law</a:t>
            </a:r>
            <a:endParaRPr lang="en-US" sz="2200" dirty="0"/>
          </a:p>
          <a:p>
            <a:r>
              <a:rPr lang="en-US" dirty="0"/>
              <a:t>But…</a:t>
            </a:r>
            <a:r>
              <a:rPr lang="en-US" u="sng" dirty="0" err="1"/>
              <a:t>Dascott</a:t>
            </a:r>
            <a:r>
              <a:rPr lang="en-US" u="sng" dirty="0"/>
              <a:t> v. Palm Beach County</a:t>
            </a:r>
            <a:r>
              <a:rPr lang="en-US" dirty="0"/>
              <a:t>, 877 So. 2d 8 (Fla. 4th DCA 2004)</a:t>
            </a:r>
          </a:p>
          <a:p>
            <a:pPr lvl="1" algn="just"/>
            <a:r>
              <a:rPr lang="en-US" sz="1500" dirty="0"/>
              <a:t>Plaintiff was employed as a secretary with Palm Beach County;</a:t>
            </a:r>
          </a:p>
          <a:p>
            <a:pPr lvl="1" algn="just"/>
            <a:r>
              <a:rPr lang="en-US" sz="1500" dirty="0"/>
              <a:t>Plaintiff violated County Merit System Rules and was recommended for termination;</a:t>
            </a:r>
          </a:p>
          <a:p>
            <a:pPr lvl="1" algn="just"/>
            <a:r>
              <a:rPr lang="en-US" sz="1500" dirty="0"/>
              <a:t>Plaintiff was advised that she would appear before a pre-termination conference panel consisting of her department head and two other directors;</a:t>
            </a:r>
          </a:p>
          <a:p>
            <a:pPr lvl="1" algn="just"/>
            <a:r>
              <a:rPr lang="en-US" sz="1500" dirty="0"/>
              <a:t>The department head was vested with final decision-making authority pursuant to the County charter;</a:t>
            </a:r>
          </a:p>
          <a:p>
            <a:pPr lvl="1" algn="just"/>
            <a:r>
              <a:rPr lang="en-US" sz="1500" dirty="0"/>
              <a:t>Plaintiff was advised in writing that the pre-termination conference panel would make a </a:t>
            </a:r>
            <a:r>
              <a:rPr lang="en-US" sz="1500" i="1" dirty="0"/>
              <a:t>joint decision</a:t>
            </a:r>
            <a:r>
              <a:rPr lang="en-US" sz="1500" dirty="0"/>
              <a:t> on whether to uphold termination or, if she was not terminated, “an alternate action </a:t>
            </a:r>
            <a:r>
              <a:rPr lang="en-US" sz="1500" i="1" dirty="0"/>
              <a:t>agreed on by the panel”</a:t>
            </a:r>
            <a:r>
              <a:rPr lang="en-US" sz="1500" dirty="0"/>
              <a:t>;</a:t>
            </a:r>
          </a:p>
          <a:p>
            <a:pPr lvl="1" algn="just"/>
            <a:r>
              <a:rPr lang="en-US" sz="1500" dirty="0"/>
              <a:t>After the formal hearing, which included witnesses and legal counsel, the panel “deliberated as to whether the proposed termination action should be upheld or modified”;</a:t>
            </a:r>
          </a:p>
          <a:p>
            <a:pPr lvl="1" algn="just"/>
            <a:r>
              <a:rPr lang="en-US" sz="1500" dirty="0"/>
              <a:t>The County Administrator claimed that he had sole termination authority, the department head testified that he made the decision to terminate Plaintiff, and another employee testified that no votes were taken, because the department head had sole authority to terminate;</a:t>
            </a:r>
          </a:p>
          <a:p>
            <a:pPr lvl="1" algn="just"/>
            <a:r>
              <a:rPr lang="en-US" sz="1500" b="1" u="sng" dirty="0"/>
              <a:t>Holding</a:t>
            </a:r>
            <a:r>
              <a:rPr lang="en-US" sz="1500" dirty="0"/>
              <a:t>: The hearing needed to be publicly noticed. County Administrator delegated authority to department head (per the County charter) who shared his authority with the panel.</a:t>
            </a:r>
            <a:endParaRPr lang="en-US" sz="1500"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25</a:t>
            </a:fld>
            <a:endParaRPr lang="en-US" dirty="0"/>
          </a:p>
        </p:txBody>
      </p:sp>
    </p:spTree>
    <p:extLst>
      <p:ext uri="{BB962C8B-B14F-4D97-AF65-F5344CB8AC3E}">
        <p14:creationId xmlns:p14="http://schemas.microsoft.com/office/powerpoint/2010/main" val="293036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a:xfrm>
            <a:off x="822959" y="1845734"/>
            <a:ext cx="7543801" cy="4614052"/>
          </a:xfrm>
        </p:spPr>
        <p:txBody>
          <a:bodyPr>
            <a:normAutofit/>
          </a:bodyPr>
          <a:lstStyle/>
          <a:p>
            <a:pPr marL="82296" indent="0" algn="ctr">
              <a:buNone/>
            </a:pPr>
            <a:r>
              <a:rPr lang="en-US" sz="2200" u="sng" dirty="0" smtClean="0"/>
              <a:t>Sunshine Law</a:t>
            </a:r>
            <a:endParaRPr lang="en-US" sz="2200" dirty="0"/>
          </a:p>
          <a:p>
            <a:pPr>
              <a:buFont typeface="Arial" panose="020B0604020202020204" pitchFamily="34" charset="0"/>
              <a:buChar char="•"/>
            </a:pPr>
            <a:r>
              <a:rPr lang="en-US" dirty="0" smtClean="0"/>
              <a:t>One more: </a:t>
            </a:r>
            <a:r>
              <a:rPr lang="en-US" u="sng" dirty="0" smtClean="0"/>
              <a:t>Case v. Florida Department of Transportation</a:t>
            </a:r>
            <a:r>
              <a:rPr lang="en-US" dirty="0" smtClean="0"/>
              <a:t>, Case No. 13-CA-003188 (Leon County Circuit Court)</a:t>
            </a:r>
            <a:r>
              <a:rPr lang="en-US" sz="1300" dirty="0"/>
              <a:t>(</a:t>
            </a:r>
            <a:r>
              <a:rPr lang="en-US" sz="1800" dirty="0" smtClean="0"/>
              <a:t>April 25, 2019)</a:t>
            </a:r>
          </a:p>
          <a:p>
            <a:pPr algn="just">
              <a:buFont typeface="Arial" panose="020B0604020202020204" pitchFamily="34" charset="0"/>
              <a:buChar char="•"/>
            </a:pPr>
            <a:r>
              <a:rPr lang="en-US" dirty="0" smtClean="0"/>
              <a:t>“Plaintiff </a:t>
            </a:r>
            <a:r>
              <a:rPr lang="en-US" dirty="0"/>
              <a:t>did not produce any competent evidence to support a contention of fact regarding his claim that a board, commission or committee of Defendant under Chapter 286, </a:t>
            </a:r>
            <a:r>
              <a:rPr lang="en-US" u="sng" dirty="0"/>
              <a:t>Florida</a:t>
            </a:r>
            <a:r>
              <a:rPr lang="en-US" dirty="0"/>
              <a:t> </a:t>
            </a:r>
            <a:r>
              <a:rPr lang="en-US" u="sng" dirty="0"/>
              <a:t>Statutes</a:t>
            </a:r>
            <a:r>
              <a:rPr lang="en-US" dirty="0"/>
              <a:t>, was involved in any decisions regarding his employment.  The Court finds that the various alleged meetings </a:t>
            </a:r>
            <a:r>
              <a:rPr lang="en-US" dirty="0" smtClean="0"/>
              <a:t>involving…were </a:t>
            </a:r>
            <a:r>
              <a:rPr lang="en-US" dirty="0"/>
              <a:t>simply Defendant’s employees carrying out normal staff functions. No decision-making authority was delegated by Defendant to any two or more of the group of four individuals. Stated simply, there is no material fact in dispute that decisions related to Plaintiff’s employment were not subject to the reasonable notice and public meeting requirements set forth in Chapter 286, </a:t>
            </a:r>
            <a:r>
              <a:rPr lang="en-US" u="sng" dirty="0"/>
              <a:t>Florida</a:t>
            </a:r>
            <a:r>
              <a:rPr lang="en-US" dirty="0"/>
              <a:t> </a:t>
            </a:r>
            <a:r>
              <a:rPr lang="en-US" u="sng" dirty="0"/>
              <a:t>Statutes</a:t>
            </a:r>
            <a:r>
              <a:rPr lang="en-US" dirty="0" smtClean="0"/>
              <a:t>.”  </a:t>
            </a:r>
            <a:endParaRPr lang="en-US" dirty="0"/>
          </a:p>
          <a:p>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26</a:t>
            </a:fld>
            <a:endParaRPr lang="en-US" dirty="0"/>
          </a:p>
        </p:txBody>
      </p:sp>
    </p:spTree>
    <p:extLst>
      <p:ext uri="{BB962C8B-B14F-4D97-AF65-F5344CB8AC3E}">
        <p14:creationId xmlns:p14="http://schemas.microsoft.com/office/powerpoint/2010/main" val="322165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Similarly-Situated Standard in Eleventh Circuit</a:t>
            </a:r>
            <a:endParaRPr lang="en-US" dirty="0"/>
          </a:p>
          <a:p>
            <a:pPr marL="452628" indent="-342900" algn="just">
              <a:buFont typeface="Arial" panose="020B0604020202020204" pitchFamily="34" charset="0"/>
              <a:buChar char="•"/>
            </a:pPr>
            <a:r>
              <a:rPr lang="en-US" dirty="0" smtClean="0"/>
              <a:t>Similarly-situated in all “material respects.”</a:t>
            </a:r>
          </a:p>
          <a:p>
            <a:pPr marL="745236" lvl="1" indent="-342900" algn="just">
              <a:buFont typeface="Arial" panose="020B0604020202020204" pitchFamily="34" charset="0"/>
              <a:buChar char="•"/>
            </a:pPr>
            <a:r>
              <a:rPr lang="en-US" dirty="0" smtClean="0"/>
              <a:t>Comparators </a:t>
            </a:r>
            <a:r>
              <a:rPr lang="en-US" dirty="0"/>
              <a:t>do </a:t>
            </a:r>
            <a:r>
              <a:rPr lang="en-US" dirty="0" smtClean="0"/>
              <a:t>not have to have same job title;</a:t>
            </a:r>
          </a:p>
          <a:p>
            <a:pPr marL="745236" lvl="1" indent="-342900" algn="just">
              <a:buFont typeface="Arial" panose="020B0604020202020204" pitchFamily="34" charset="0"/>
              <a:buChar char="•"/>
            </a:pPr>
            <a:r>
              <a:rPr lang="en-US" dirty="0" smtClean="0"/>
              <a:t>Minor differences in job functions is ok;</a:t>
            </a:r>
          </a:p>
          <a:p>
            <a:pPr marL="745236" lvl="1" indent="-342900" algn="just">
              <a:buFont typeface="Arial" panose="020B0604020202020204" pitchFamily="34" charset="0"/>
              <a:buChar char="•"/>
            </a:pPr>
            <a:r>
              <a:rPr lang="en-US" dirty="0" smtClean="0"/>
              <a:t>Comparators have to engage in same basic conduct as the Plaintiff;</a:t>
            </a:r>
          </a:p>
          <a:p>
            <a:pPr marL="745236" lvl="1" indent="-342900" algn="just">
              <a:buFont typeface="Arial" panose="020B0604020202020204" pitchFamily="34" charset="0"/>
              <a:buChar char="•"/>
            </a:pPr>
            <a:r>
              <a:rPr lang="en-US" dirty="0" smtClean="0"/>
              <a:t>Comparators must be subjected to same employment policy, etc.;</a:t>
            </a:r>
          </a:p>
          <a:p>
            <a:pPr marL="745236" lvl="1" indent="-342900" algn="just">
              <a:buFont typeface="Arial" panose="020B0604020202020204" pitchFamily="34" charset="0"/>
              <a:buChar char="•"/>
            </a:pPr>
            <a:r>
              <a:rPr lang="en-US" dirty="0" smtClean="0"/>
              <a:t>Typically under same supervisor as Plaintiff; and</a:t>
            </a:r>
          </a:p>
          <a:p>
            <a:pPr marL="745236" lvl="1" indent="-342900" algn="just">
              <a:buFont typeface="Arial" panose="020B0604020202020204" pitchFamily="34" charset="0"/>
              <a:buChar char="•"/>
            </a:pPr>
            <a:r>
              <a:rPr lang="en-US" dirty="0" smtClean="0"/>
              <a:t>Similar employment and/or disciplinary history. </a:t>
            </a:r>
          </a:p>
          <a:p>
            <a:pPr marL="745236" lvl="1" indent="-342900" algn="just">
              <a:buFont typeface="Arial" panose="020B0604020202020204" pitchFamily="34" charset="0"/>
              <a:buChar char="•"/>
            </a:pPr>
            <a:endParaRPr lang="en-US" u="sng" dirty="0"/>
          </a:p>
          <a:p>
            <a:pPr marL="402336" lvl="1" indent="0" algn="just">
              <a:buNone/>
            </a:pPr>
            <a:r>
              <a:rPr lang="en-US" u="sng" dirty="0" smtClean="0"/>
              <a:t>Lewis </a:t>
            </a:r>
            <a:r>
              <a:rPr lang="en-US" u="sng" dirty="0"/>
              <a:t>v. City of Union City, Ga.</a:t>
            </a:r>
            <a:r>
              <a:rPr lang="en-US" dirty="0"/>
              <a:t>,No. 15-11362 (11th Cir. Mar. 21, 2019).</a:t>
            </a:r>
          </a:p>
        </p:txBody>
      </p:sp>
      <p:sp>
        <p:nvSpPr>
          <p:cNvPr id="3" name="Slide Number Placeholder 2"/>
          <p:cNvSpPr>
            <a:spLocks noGrp="1"/>
          </p:cNvSpPr>
          <p:nvPr>
            <p:ph type="sldNum" sz="quarter" idx="12"/>
          </p:nvPr>
        </p:nvSpPr>
        <p:spPr/>
        <p:txBody>
          <a:bodyPr/>
          <a:lstStyle/>
          <a:p>
            <a:fld id="{B70A9EA3-D94B-4417-8484-288CC6BDEC55}" type="slidenum">
              <a:rPr lang="en-US" smtClean="0"/>
              <a:pPr/>
              <a:t>27</a:t>
            </a:fld>
            <a:endParaRPr lang="en-US" dirty="0"/>
          </a:p>
        </p:txBody>
      </p:sp>
    </p:spTree>
    <p:extLst>
      <p:ext uri="{BB962C8B-B14F-4D97-AF65-F5344CB8AC3E}">
        <p14:creationId xmlns:p14="http://schemas.microsoft.com/office/powerpoint/2010/main" val="351607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FMLA </a:t>
            </a:r>
            <a:r>
              <a:rPr lang="en-US" b="1" u="sng" dirty="0"/>
              <a:t>Claim </a:t>
            </a:r>
            <a:r>
              <a:rPr lang="en-US" b="1" u="sng" dirty="0" smtClean="0"/>
              <a:t>Triggered </a:t>
            </a:r>
            <a:r>
              <a:rPr lang="en-US" b="1" u="sng" dirty="0"/>
              <a:t>Prior to </a:t>
            </a:r>
            <a:r>
              <a:rPr lang="en-US" b="1" u="sng" dirty="0" smtClean="0"/>
              <a:t>Eligibility?</a:t>
            </a:r>
            <a:endParaRPr lang="en-US" dirty="0"/>
          </a:p>
          <a:p>
            <a:pPr marL="109728" indent="0" algn="just">
              <a:buNone/>
            </a:pPr>
            <a:r>
              <a:rPr lang="en-US" dirty="0" smtClean="0"/>
              <a:t>A </a:t>
            </a:r>
            <a:r>
              <a:rPr lang="en-US" dirty="0"/>
              <a:t>human resources employee gave </a:t>
            </a:r>
            <a:r>
              <a:rPr lang="en-US" dirty="0" smtClean="0"/>
              <a:t>the employee </a:t>
            </a:r>
            <a:r>
              <a:rPr lang="en-US" dirty="0"/>
              <a:t>assurances that she </a:t>
            </a:r>
            <a:r>
              <a:rPr lang="en-US" dirty="0" smtClean="0"/>
              <a:t>would be </a:t>
            </a:r>
            <a:r>
              <a:rPr lang="en-US" dirty="0"/>
              <a:t>eligible </a:t>
            </a:r>
            <a:r>
              <a:rPr lang="en-US" dirty="0" smtClean="0"/>
              <a:t>for leave </a:t>
            </a:r>
            <a:r>
              <a:rPr lang="en-US" dirty="0"/>
              <a:t>for time taken off </a:t>
            </a:r>
            <a:r>
              <a:rPr lang="en-US" dirty="0" smtClean="0"/>
              <a:t>for surgery. The employee was subsequently denied eligibility after the surgery. Claim survived MTD because of HR’s assurances.</a:t>
            </a:r>
          </a:p>
          <a:p>
            <a:pPr marL="109728" indent="0" algn="just">
              <a:buNone/>
            </a:pPr>
            <a:r>
              <a:rPr lang="en-US" u="sng" dirty="0" smtClean="0"/>
              <a:t>Reif v. Assisted Living by Hillcrest, LLC.</a:t>
            </a:r>
            <a:r>
              <a:rPr lang="en-US" dirty="0" smtClean="0"/>
              <a:t>, Case No. 18-C-884 (Nov. 6 2018, E.D. Wisc.)</a:t>
            </a:r>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28</a:t>
            </a:fld>
            <a:endParaRPr lang="en-US" dirty="0"/>
          </a:p>
        </p:txBody>
      </p:sp>
    </p:spTree>
    <p:extLst>
      <p:ext uri="{BB962C8B-B14F-4D97-AF65-F5344CB8AC3E}">
        <p14:creationId xmlns:p14="http://schemas.microsoft.com/office/powerpoint/2010/main" val="1984713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lnSpcReduction="10000"/>
          </a:bodyPr>
          <a:lstStyle/>
          <a:p>
            <a:pPr marL="109728" indent="0" algn="ctr">
              <a:buNone/>
            </a:pPr>
            <a:r>
              <a:rPr lang="en-US" b="1" u="sng" dirty="0" smtClean="0"/>
              <a:t>Better Get Your Discovery </a:t>
            </a:r>
            <a:r>
              <a:rPr lang="en-US" b="1" u="sng" dirty="0" smtClean="0"/>
              <a:t>Done…Plaintiff</a:t>
            </a:r>
            <a:endParaRPr lang="en-US" dirty="0"/>
          </a:p>
          <a:p>
            <a:pPr marL="109728" indent="0" algn="just">
              <a:buNone/>
            </a:pPr>
            <a:r>
              <a:rPr lang="en-US" dirty="0" smtClean="0"/>
              <a:t>Disability discrimination and retaliation case…</a:t>
            </a:r>
          </a:p>
          <a:p>
            <a:pPr marL="109728" indent="0" algn="just">
              <a:buNone/>
            </a:pPr>
            <a:r>
              <a:rPr lang="en-US" dirty="0" smtClean="0"/>
              <a:t>“Frito </a:t>
            </a:r>
            <a:r>
              <a:rPr lang="en-US" dirty="0"/>
              <a:t>Lay filed another motion for summary judgment, and the court scheduled a hearing. Neither party conducted additional discovery prior to the hearing, nor did Teague move to continue the hearing based on her need to conduct additional discovery. It was not until the hearing that Teague first claimed that summary judgment was premature because she had not completed discovery. The trial court granted Frito Lay’s motion and entered a final judgment in its favor, which Teague now appeals</a:t>
            </a:r>
            <a:r>
              <a:rPr lang="en-US" dirty="0" smtClean="0"/>
              <a:t>.”</a:t>
            </a:r>
          </a:p>
          <a:p>
            <a:pPr marL="109728" indent="0" algn="just">
              <a:buNone/>
            </a:pPr>
            <a:endParaRPr lang="en-US" dirty="0"/>
          </a:p>
          <a:p>
            <a:pPr marL="109728" indent="0" algn="just">
              <a:buNone/>
            </a:pPr>
            <a:r>
              <a:rPr lang="en-US" u="sng" dirty="0" smtClean="0"/>
              <a:t>Teague v. Pepsi Co.-Frito Lay</a:t>
            </a:r>
            <a:r>
              <a:rPr lang="en-US" dirty="0" smtClean="0"/>
              <a:t>, Case No. 5D18-2776 (Fla. 5th DCA 2019)</a:t>
            </a:r>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29</a:t>
            </a:fld>
            <a:endParaRPr lang="en-US" dirty="0"/>
          </a:p>
        </p:txBody>
      </p:sp>
    </p:spTree>
    <p:extLst>
      <p:ext uri="{BB962C8B-B14F-4D97-AF65-F5344CB8AC3E}">
        <p14:creationId xmlns:p14="http://schemas.microsoft.com/office/powerpoint/2010/main" val="2713548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Notice</a:t>
            </a:r>
            <a:endParaRPr lang="en-US" dirty="0"/>
          </a:p>
        </p:txBody>
      </p:sp>
      <p:sp>
        <p:nvSpPr>
          <p:cNvPr id="2" name="Content Placeholder 1"/>
          <p:cNvSpPr>
            <a:spLocks noGrp="1"/>
          </p:cNvSpPr>
          <p:nvPr>
            <p:ph idx="1"/>
          </p:nvPr>
        </p:nvSpPr>
        <p:spPr/>
        <p:txBody>
          <a:bodyPr>
            <a:normAutofit/>
          </a:bodyPr>
          <a:lstStyle/>
          <a:p>
            <a:pPr algn="just"/>
            <a:r>
              <a:rPr lang="en-US" b="1" dirty="0" smtClean="0"/>
              <a:t>NOTHING IN THIS PRESENTATION IS DESIGNED TO RENDER ANY LEGAL OR OTHER PROFESSIONAL OPINION.  DUE TO THE RAPIDLY CHANGING NATURE OF THE LAW, INFORMATION CONTAINED IN THIS PRESENTATION MAY BECOME OUTDATED.  AS A RESULT, ANY INDIVIDUAL USING THIS OUTLINE AS A REFERENCE SHOULD ALWAYS RESEARCH ORIGINAL SOURCES OF AUTHORITY AND UPDATE INFORMATION TO ENSURE ACCURACY WHEN DEALING WITH A SPECIFIC PROBLEM OR ISSUE, OR CONSULT LEGAL COUNSEL TO RENDER A SPECIFIC OPINION AS TO A SPECIFIC ISSUE.  </a:t>
            </a:r>
            <a:endParaRPr lang="en-US" dirty="0" smtClean="0"/>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Attendance </a:t>
            </a:r>
            <a:r>
              <a:rPr lang="en-US" b="1" u="sng" dirty="0" smtClean="0"/>
              <a:t>is an Essential Job Function (</a:t>
            </a:r>
            <a:r>
              <a:rPr lang="en-US" b="1" i="1" u="sng" dirty="0" smtClean="0"/>
              <a:t>Seriously</a:t>
            </a:r>
            <a:r>
              <a:rPr lang="en-US" b="1" u="sng" dirty="0" smtClean="0"/>
              <a:t>)</a:t>
            </a:r>
            <a:endParaRPr lang="en-US" dirty="0"/>
          </a:p>
          <a:p>
            <a:pPr algn="just"/>
            <a:r>
              <a:rPr lang="en-US" dirty="0" smtClean="0"/>
              <a:t>Under the ADA, regular attendance is an essential job function. </a:t>
            </a:r>
          </a:p>
          <a:p>
            <a:pPr algn="just"/>
            <a:r>
              <a:rPr lang="en-US" dirty="0" smtClean="0"/>
              <a:t>Employer had a policy requiring regular attendance.</a:t>
            </a:r>
          </a:p>
          <a:p>
            <a:pPr lvl="1" algn="just"/>
            <a:r>
              <a:rPr lang="en-US" dirty="0" smtClean="0"/>
              <a:t>Good reminder to review policies.</a:t>
            </a:r>
          </a:p>
          <a:p>
            <a:pPr marL="109728" indent="0" algn="just">
              <a:buNone/>
            </a:pPr>
            <a:endParaRPr lang="en-US" dirty="0" smtClean="0"/>
          </a:p>
          <a:p>
            <a:pPr marL="109728" indent="0" algn="just">
              <a:buNone/>
            </a:pPr>
            <a:r>
              <a:rPr lang="en-US" u="sng" dirty="0"/>
              <a:t>Lipp v. Cargill Meat Solutions Corp.</a:t>
            </a:r>
            <a:r>
              <a:rPr lang="en-US" dirty="0"/>
              <a:t>, 911 F.3d 537 (8th Cir. 2018)</a:t>
            </a:r>
          </a:p>
        </p:txBody>
      </p:sp>
      <p:sp>
        <p:nvSpPr>
          <p:cNvPr id="3" name="Slide Number Placeholder 2"/>
          <p:cNvSpPr>
            <a:spLocks noGrp="1"/>
          </p:cNvSpPr>
          <p:nvPr>
            <p:ph type="sldNum" sz="quarter" idx="12"/>
          </p:nvPr>
        </p:nvSpPr>
        <p:spPr/>
        <p:txBody>
          <a:bodyPr/>
          <a:lstStyle/>
          <a:p>
            <a:fld id="{B70A9EA3-D94B-4417-8484-288CC6BDEC55}" type="slidenum">
              <a:rPr lang="en-US" smtClean="0"/>
              <a:pPr/>
              <a:t>30</a:t>
            </a:fld>
            <a:endParaRPr lang="en-US" dirty="0"/>
          </a:p>
        </p:txBody>
      </p:sp>
    </p:spTree>
    <p:extLst>
      <p:ext uri="{BB962C8B-B14F-4D97-AF65-F5344CB8AC3E}">
        <p14:creationId xmlns:p14="http://schemas.microsoft.com/office/powerpoint/2010/main" val="1341747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Actual Notice of Racist Comments Leads to Denial of SJ</a:t>
            </a:r>
          </a:p>
          <a:p>
            <a:pPr marL="109728" indent="0" algn="just">
              <a:buNone/>
            </a:pPr>
            <a:r>
              <a:rPr lang="en-US" b="1" dirty="0" smtClean="0"/>
              <a:t>“</a:t>
            </a:r>
            <a:r>
              <a:rPr lang="en-US" dirty="0" smtClean="0"/>
              <a:t>The </a:t>
            </a:r>
            <a:r>
              <a:rPr lang="en-US" dirty="0"/>
              <a:t>district court concluded that Smelter failed to establish Southern Home’s notice of the racial harassment in the Perry office because it </a:t>
            </a:r>
            <a:r>
              <a:rPr lang="en-US" dirty="0" smtClean="0"/>
              <a:t>was undisputed </a:t>
            </a:r>
            <a:r>
              <a:rPr lang="en-US" dirty="0"/>
              <a:t>that she failed to report the harassment until the final day of her employment. It is true that Smelter conceded during her deposition that she did not speak about the racist comments with anyone at Southern Home until she reported them to Talton on the day she was terminated. But despite that concession, the record contains a genuine dispute of material fact as to whether Talton—and therefore Southern Home—had actual notice of Smallwood’s and Raleigh’s racist comments</a:t>
            </a:r>
            <a:r>
              <a:rPr lang="en-US" dirty="0" smtClean="0"/>
              <a:t>.”</a:t>
            </a:r>
            <a:endParaRPr lang="en-US" b="1" u="sng" dirty="0"/>
          </a:p>
          <a:p>
            <a:pPr marL="109728" indent="0" algn="ctr">
              <a:buNone/>
            </a:pPr>
            <a:r>
              <a:rPr lang="en-US" b="1" u="sng" dirty="0" smtClean="0"/>
              <a:t>Smelter v. Southern Home Care Services, Inc., Case No. 16-16607 (11th Cir. 2018)</a:t>
            </a:r>
          </a:p>
        </p:txBody>
      </p:sp>
      <p:sp>
        <p:nvSpPr>
          <p:cNvPr id="3" name="Slide Number Placeholder 2"/>
          <p:cNvSpPr>
            <a:spLocks noGrp="1"/>
          </p:cNvSpPr>
          <p:nvPr>
            <p:ph type="sldNum" sz="quarter" idx="12"/>
          </p:nvPr>
        </p:nvSpPr>
        <p:spPr/>
        <p:txBody>
          <a:bodyPr/>
          <a:lstStyle/>
          <a:p>
            <a:fld id="{B70A9EA3-D94B-4417-8484-288CC6BDEC55}" type="slidenum">
              <a:rPr lang="en-US" smtClean="0"/>
              <a:pPr/>
              <a:t>31</a:t>
            </a:fld>
            <a:endParaRPr lang="en-US" dirty="0"/>
          </a:p>
        </p:txBody>
      </p:sp>
    </p:spTree>
    <p:extLst>
      <p:ext uri="{BB962C8B-B14F-4D97-AF65-F5344CB8AC3E}">
        <p14:creationId xmlns:p14="http://schemas.microsoft.com/office/powerpoint/2010/main" val="1608574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a:xfrm>
            <a:off x="822959" y="1845734"/>
            <a:ext cx="7543801" cy="4614052"/>
          </a:xfrm>
        </p:spPr>
        <p:txBody>
          <a:bodyPr>
            <a:normAutofit fontScale="77500" lnSpcReduction="20000"/>
          </a:bodyPr>
          <a:lstStyle/>
          <a:p>
            <a:pPr marL="109728" indent="0" algn="ctr">
              <a:buNone/>
            </a:pPr>
            <a:r>
              <a:rPr lang="en-US" b="1" u="sng" dirty="0" smtClean="0"/>
              <a:t>The </a:t>
            </a:r>
            <a:r>
              <a:rPr lang="en-US" b="1" u="sng" dirty="0"/>
              <a:t>#MeToo Movement Cannot Revive a Closed </a:t>
            </a:r>
            <a:r>
              <a:rPr lang="en-US" b="1" u="sng" dirty="0" smtClean="0"/>
              <a:t>Case</a:t>
            </a:r>
          </a:p>
          <a:p>
            <a:pPr marL="109728" indent="0" algn="just">
              <a:buNone/>
            </a:pPr>
            <a:r>
              <a:rPr lang="en-US" dirty="0" smtClean="0"/>
              <a:t>In </a:t>
            </a:r>
            <a:r>
              <a:rPr lang="en-US" dirty="0"/>
              <a:t>2015, Taylor Ballard, a former employee of an AT&amp;T retail location in New Jersey, had previously brought suit against AT&amp;T and raised counts related to a hostile work environment, constructive discharge, and retaliation due to one of her coworker’s allegedly making inappropriate comments to her about her appearance and taking unsolicited photographs of Ballard, and Ballard’s termination due to lack of attendance. In August of 2017, the Federal District Court granted summary judgment to AT&amp;T, stating that Ballard was terminated due to her failure to attend her assigned shifts at the store and also finding that her co-worker’s conduct was not sufficiently severe or pervasive so as to sustain her hostile work environment and constructive discharge claims, and that her termination was based on her failure to work during her assigned shifts</a:t>
            </a:r>
            <a:r>
              <a:rPr lang="en-US" dirty="0" smtClean="0"/>
              <a:t>.</a:t>
            </a:r>
          </a:p>
          <a:p>
            <a:pPr marL="109728" indent="0" algn="just">
              <a:buNone/>
            </a:pPr>
            <a:r>
              <a:rPr lang="en-US" dirty="0" smtClean="0"/>
              <a:t>In </a:t>
            </a:r>
            <a:r>
              <a:rPr lang="en-US" dirty="0"/>
              <a:t>December of 2017, after the expiration of any time in which Ballard should have filed an appeal, Ballard appealed the case to the Court of Appeals, citing as justification that the #MeToo movement and highly publicized Harvey Weinstein allegations </a:t>
            </a:r>
            <a:r>
              <a:rPr lang="en-US" dirty="0" smtClean="0"/>
              <a:t>resulted in </a:t>
            </a:r>
            <a:r>
              <a:rPr lang="en-US" dirty="0"/>
              <a:t>changes to “common sense” and “industry standards.” In considering Ballard’s motion for reconsideration, the Court found that, on a whole, the motion “bordered on frivolous” though it declined to sanction Ballard or her attorneys for its filing. </a:t>
            </a:r>
            <a:r>
              <a:rPr lang="en-US" dirty="0" smtClean="0"/>
              <a:t>This case </a:t>
            </a:r>
            <a:r>
              <a:rPr lang="en-US" dirty="0"/>
              <a:t>is a very clear illustration of the fact that changes in societal norms are not quickly reflected in the analyses applied by a court of law, and that the standard for attachment of liability on an employer for the </a:t>
            </a:r>
            <a:r>
              <a:rPr lang="en-US" dirty="0" smtClean="0"/>
              <a:t>actions of its employees remains the same even in light of the #MeToo movement.</a:t>
            </a:r>
          </a:p>
          <a:p>
            <a:pPr marL="109728" indent="0" algn="just">
              <a:buNone/>
            </a:pPr>
            <a:r>
              <a:rPr lang="en-US" b="1" u="sng" dirty="0"/>
              <a:t>BALLARD v. AT&amp;T MOBILITY, INC. et al</a:t>
            </a:r>
            <a:r>
              <a:rPr lang="en-US" b="1" dirty="0"/>
              <a:t>, No. 3:2015cv08808 - Document 42 (D.N.J. 2018)</a:t>
            </a:r>
          </a:p>
          <a:p>
            <a:pPr marL="109728" indent="0">
              <a:buNone/>
            </a:pP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32</a:t>
            </a:fld>
            <a:endParaRPr lang="en-US" dirty="0"/>
          </a:p>
        </p:txBody>
      </p:sp>
    </p:spTree>
    <p:extLst>
      <p:ext uri="{BB962C8B-B14F-4D97-AF65-F5344CB8AC3E}">
        <p14:creationId xmlns:p14="http://schemas.microsoft.com/office/powerpoint/2010/main" val="4211664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Recent Decisions</a:t>
            </a:r>
            <a:endParaRPr lang="en-US" dirty="0"/>
          </a:p>
        </p:txBody>
      </p:sp>
      <p:sp>
        <p:nvSpPr>
          <p:cNvPr id="2" name="Content Placeholder 1"/>
          <p:cNvSpPr>
            <a:spLocks noGrp="1"/>
          </p:cNvSpPr>
          <p:nvPr>
            <p:ph idx="1"/>
          </p:nvPr>
        </p:nvSpPr>
        <p:spPr>
          <a:xfrm>
            <a:off x="822959" y="1845734"/>
            <a:ext cx="7543801" cy="4614052"/>
          </a:xfrm>
        </p:spPr>
        <p:txBody>
          <a:bodyPr>
            <a:normAutofit fontScale="92500" lnSpcReduction="20000"/>
          </a:bodyPr>
          <a:lstStyle/>
          <a:p>
            <a:pPr marL="109728" indent="0" algn="ctr">
              <a:buNone/>
            </a:pPr>
            <a:r>
              <a:rPr lang="en-US" b="1" u="sng" dirty="0"/>
              <a:t>DOJ and Sexual </a:t>
            </a:r>
            <a:r>
              <a:rPr lang="en-US" b="1" u="sng" dirty="0" smtClean="0"/>
              <a:t>Harassment</a:t>
            </a:r>
          </a:p>
          <a:p>
            <a:pPr marL="109728" indent="0" algn="just">
              <a:buNone/>
            </a:pPr>
            <a:r>
              <a:rPr lang="en-US" dirty="0" smtClean="0"/>
              <a:t>The </a:t>
            </a:r>
            <a:r>
              <a:rPr lang="en-US" dirty="0"/>
              <a:t>U.S. Department of Justice filed a lawsuit against a Michigan education agency in connection with the sexual harassment of two female employees, who claimed the former principal at the school where all three worked verbally abused and physically assaulted them</a:t>
            </a:r>
            <a:r>
              <a:rPr lang="en-US" dirty="0" smtClean="0"/>
              <a:t>.</a:t>
            </a:r>
          </a:p>
          <a:p>
            <a:pPr marL="109728" indent="0" algn="just">
              <a:buNone/>
            </a:pPr>
            <a:r>
              <a:rPr lang="en-US" dirty="0" smtClean="0"/>
              <a:t>The </a:t>
            </a:r>
            <a:r>
              <a:rPr lang="en-US" dirty="0"/>
              <a:t>lawsuit charges that the education agency didn’t do enough to prevent the harassment, and is part of the </a:t>
            </a:r>
            <a:endParaRPr lang="en-US" dirty="0" smtClean="0"/>
          </a:p>
          <a:p>
            <a:pPr marL="109728" indent="0" algn="just">
              <a:buNone/>
            </a:pPr>
            <a:r>
              <a:rPr lang="en-US" dirty="0" smtClean="0"/>
              <a:t>Public </a:t>
            </a:r>
            <a:r>
              <a:rPr lang="en-US" dirty="0"/>
              <a:t>sector </a:t>
            </a:r>
            <a:r>
              <a:rPr lang="en-US" dirty="0" smtClean="0"/>
              <a:t>employers such </a:t>
            </a:r>
            <a:r>
              <a:rPr lang="en-US" dirty="0"/>
              <a:t>as school districts, intermediate units and local government agencies could be subject to a similar DOJ lawsuit. It is clear from this lawsuit that the DOJ intends to actively enforce its workplace initiative against sexual harassment in the public sector. Now is the time to review policies to ensure proper procedures for reporting and investigating allegations of unlawful sexual harassment, to assess employee morale and workplace culture for warning signs of unlawful conduct, and to renew and </a:t>
            </a:r>
            <a:r>
              <a:rPr lang="en-US" dirty="0" smtClean="0"/>
              <a:t>revisit necessary </a:t>
            </a:r>
            <a:r>
              <a:rPr lang="en-US" dirty="0"/>
              <a:t>employee and supervisor training. </a:t>
            </a:r>
            <a:endParaRPr lang="en-US" dirty="0" smtClean="0"/>
          </a:p>
          <a:p>
            <a:pPr marL="109728" indent="0" algn="just">
              <a:buNone/>
            </a:pPr>
            <a:r>
              <a:rPr lang="en-US" b="1" u="sng" dirty="0"/>
              <a:t>Source: https://www.justice.gov/opa/pr/justice-department-files-sexual-harassment-lawsuit-against-michigan-school-district</a:t>
            </a:r>
            <a:endParaRPr lang="en-US" b="1" u="sng"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33</a:t>
            </a:fld>
            <a:endParaRPr lang="en-US" dirty="0"/>
          </a:p>
        </p:txBody>
      </p:sp>
    </p:spTree>
    <p:extLst>
      <p:ext uri="{BB962C8B-B14F-4D97-AF65-F5344CB8AC3E}">
        <p14:creationId xmlns:p14="http://schemas.microsoft.com/office/powerpoint/2010/main" val="3006304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Questions?</a:t>
            </a:r>
          </a:p>
          <a:p>
            <a:pPr>
              <a:buNone/>
            </a:pPr>
            <a:endParaRPr lang="en-US" dirty="0" smtClean="0"/>
          </a:p>
          <a:p>
            <a:endParaRPr lang="en-US" sz="2400" dirty="0" smtClean="0"/>
          </a:p>
          <a:p>
            <a:endParaRPr lang="en-US" sz="2400" dirty="0" smtClean="0"/>
          </a:p>
          <a:p>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buNone/>
            </a:pPr>
            <a:endParaRPr lang="en-US" sz="2400" dirty="0" smtClean="0"/>
          </a:p>
          <a:p>
            <a:pPr algn="ctr">
              <a:spcBef>
                <a:spcPts val="0"/>
              </a:spcBef>
              <a:buNone/>
            </a:pPr>
            <a:r>
              <a:rPr lang="en-US" sz="2400" dirty="0" smtClean="0"/>
              <a:t>Terry J. Harmon, Esq.</a:t>
            </a:r>
          </a:p>
          <a:p>
            <a:pPr algn="ctr">
              <a:spcBef>
                <a:spcPts val="0"/>
              </a:spcBef>
              <a:buNone/>
            </a:pPr>
            <a:r>
              <a:rPr lang="en-US" sz="2400" i="1" dirty="0" smtClean="0"/>
              <a:t>Shareholder</a:t>
            </a:r>
          </a:p>
          <a:p>
            <a:pPr algn="ctr">
              <a:spcBef>
                <a:spcPts val="0"/>
              </a:spcBef>
              <a:buNone/>
            </a:pPr>
            <a:r>
              <a:rPr lang="en-US" sz="2400" dirty="0" smtClean="0"/>
              <a:t>Sniffen &amp; Spellman, P.A.</a:t>
            </a:r>
          </a:p>
          <a:p>
            <a:pPr algn="ctr">
              <a:spcBef>
                <a:spcPts val="0"/>
              </a:spcBef>
              <a:buNone/>
            </a:pPr>
            <a:r>
              <a:rPr lang="en-US" sz="2400" dirty="0" smtClean="0"/>
              <a:t>123 North Monroe Street</a:t>
            </a:r>
          </a:p>
          <a:p>
            <a:pPr algn="ctr">
              <a:spcBef>
                <a:spcPts val="0"/>
              </a:spcBef>
              <a:buNone/>
            </a:pPr>
            <a:r>
              <a:rPr lang="en-US" sz="2400" dirty="0" smtClean="0"/>
              <a:t>Tallahassee, Florida 32301</a:t>
            </a:r>
          </a:p>
          <a:p>
            <a:pPr algn="ctr">
              <a:spcBef>
                <a:spcPts val="0"/>
              </a:spcBef>
              <a:buNone/>
            </a:pPr>
            <a:r>
              <a:rPr lang="en-US" sz="2400" dirty="0" smtClean="0"/>
              <a:t>(850) 205-1996</a:t>
            </a:r>
          </a:p>
          <a:p>
            <a:pPr algn="ctr">
              <a:spcBef>
                <a:spcPts val="0"/>
              </a:spcBef>
              <a:buNone/>
            </a:pPr>
            <a:r>
              <a:rPr lang="en-US" sz="2400" dirty="0" smtClean="0"/>
              <a:t>tharmon@sniffenlaw.com</a:t>
            </a:r>
          </a:p>
          <a:p>
            <a:endParaRPr lang="en-US" dirty="0"/>
          </a:p>
        </p:txBody>
      </p:sp>
      <p:sp>
        <p:nvSpPr>
          <p:cNvPr id="4" name="Slide Number Placeholder 3"/>
          <p:cNvSpPr>
            <a:spLocks noGrp="1"/>
          </p:cNvSpPr>
          <p:nvPr>
            <p:ph type="sldNum" sz="quarter" idx="12"/>
          </p:nvPr>
        </p:nvSpPr>
        <p:spPr/>
        <p:txBody>
          <a:bodyPr/>
          <a:lstStyle/>
          <a:p>
            <a:fld id="{B70A9EA3-D94B-4417-8484-288CC6BDEC55}" type="slidenum">
              <a:rPr lang="en-US" smtClean="0"/>
              <a:pPr/>
              <a:t>34</a:t>
            </a:fld>
            <a:endParaRPr lang="en-US" dirty="0"/>
          </a:p>
        </p:txBody>
      </p:sp>
      <p:pic>
        <p:nvPicPr>
          <p:cNvPr id="5" name="Picture 4" descr="raising-hands2.jpg"/>
          <p:cNvPicPr>
            <a:picLocks noChangeAspect="1"/>
          </p:cNvPicPr>
          <p:nvPr/>
        </p:nvPicPr>
        <p:blipFill>
          <a:blip r:embed="rId2" cstate="print"/>
          <a:stretch>
            <a:fillRect/>
          </a:stretch>
        </p:blipFill>
        <p:spPr>
          <a:xfrm>
            <a:off x="2971800" y="2133600"/>
            <a:ext cx="3196910" cy="1828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Some Statistics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EEOC FY 2018 Enforcement Litigation Data</a:t>
            </a:r>
            <a:r>
              <a:rPr lang="en-US" dirty="0"/>
              <a:t/>
            </a:r>
            <a:br>
              <a:rPr lang="en-US" dirty="0"/>
            </a:br>
            <a:endParaRPr lang="en-US" dirty="0" smtClean="0"/>
          </a:p>
          <a:p>
            <a:pPr>
              <a:buFont typeface="Arial" panose="020B0604020202020204" pitchFamily="34" charset="0"/>
              <a:buChar char="•"/>
            </a:pPr>
            <a:r>
              <a:rPr lang="en-US" dirty="0" smtClean="0"/>
              <a:t>76,418 new charges</a:t>
            </a:r>
          </a:p>
          <a:p>
            <a:pPr>
              <a:buFont typeface="Arial" panose="020B0604020202020204" pitchFamily="34" charset="0"/>
              <a:buChar char="•"/>
            </a:pPr>
            <a:r>
              <a:rPr lang="en-US" dirty="0" smtClean="0"/>
              <a:t>90,558 resolved charges </a:t>
            </a:r>
          </a:p>
          <a:p>
            <a:pPr>
              <a:buFont typeface="Arial" panose="020B0604020202020204" pitchFamily="34" charset="0"/>
              <a:buChar char="•"/>
            </a:pPr>
            <a:r>
              <a:rPr lang="en-US" dirty="0" smtClean="0"/>
              <a:t>519,000 toll-free calls</a:t>
            </a:r>
          </a:p>
          <a:p>
            <a:pPr>
              <a:buFont typeface="Arial" panose="020B0604020202020204" pitchFamily="34" charset="0"/>
              <a:buChar char="•"/>
            </a:pPr>
            <a:r>
              <a:rPr lang="en-US" dirty="0" smtClean="0"/>
              <a:t>34,600 emails</a:t>
            </a:r>
          </a:p>
          <a:p>
            <a:pPr>
              <a:buFont typeface="Arial" panose="020B0604020202020204" pitchFamily="34" charset="0"/>
              <a:buChar char="•"/>
            </a:pPr>
            <a:r>
              <a:rPr lang="en-US" dirty="0" smtClean="0"/>
              <a:t>200,000 field office inquiries</a:t>
            </a:r>
          </a:p>
          <a:p>
            <a:endParaRPr lang="en-US" dirty="0"/>
          </a:p>
          <a:p>
            <a:pPr marL="109728" indent="0">
              <a:buNone/>
            </a:pPr>
            <a:r>
              <a:rPr lang="en-US" dirty="0" smtClean="0"/>
              <a:t>Source: https</a:t>
            </a:r>
            <a:r>
              <a:rPr lang="en-US" dirty="0"/>
              <a:t>://www.eeoc.gov/eeoc/newsroom/release/4-10-19.cfm</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4</a:t>
            </a:fld>
            <a:endParaRPr lang="en-US" dirty="0"/>
          </a:p>
        </p:txBody>
      </p:sp>
    </p:spTree>
    <p:extLst>
      <p:ext uri="{BB962C8B-B14F-4D97-AF65-F5344CB8AC3E}">
        <p14:creationId xmlns:p14="http://schemas.microsoft.com/office/powerpoint/2010/main" val="142327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Some Statistics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EEOC FY 2018 Enforcement Litigation Data</a:t>
            </a:r>
            <a:r>
              <a:rPr lang="en-US" dirty="0"/>
              <a:t/>
            </a:r>
            <a:br>
              <a:rPr lang="en-US" dirty="0"/>
            </a:br>
            <a:endParaRPr lang="en-US" dirty="0" smtClean="0"/>
          </a:p>
          <a:p>
            <a:pPr>
              <a:buFont typeface="Arial" panose="020B0604020202020204" pitchFamily="34" charset="0"/>
              <a:buChar char="•"/>
            </a:pPr>
            <a:r>
              <a:rPr lang="en-US" dirty="0" smtClean="0"/>
              <a:t>13.6% decrease in sexual harassment charges</a:t>
            </a:r>
          </a:p>
          <a:p>
            <a:pPr>
              <a:buFont typeface="Arial" panose="020B0604020202020204" pitchFamily="34" charset="0"/>
              <a:buChar char="•"/>
            </a:pPr>
            <a:r>
              <a:rPr lang="en-US" dirty="0" smtClean="0"/>
              <a:t>Retaliation remains #1</a:t>
            </a:r>
          </a:p>
          <a:p>
            <a:pPr>
              <a:buFont typeface="Arial" panose="020B0604020202020204" pitchFamily="34" charset="0"/>
              <a:buChar char="•"/>
            </a:pPr>
            <a:r>
              <a:rPr lang="en-US" dirty="0" smtClean="0"/>
              <a:t>$55.6 million for victims of sexual harassment</a:t>
            </a:r>
          </a:p>
          <a:p>
            <a:endParaRPr lang="en-US" dirty="0"/>
          </a:p>
          <a:p>
            <a:pPr marL="109728" indent="0">
              <a:buNone/>
            </a:pPr>
            <a:r>
              <a:rPr lang="en-US" dirty="0" smtClean="0"/>
              <a:t>Source: https</a:t>
            </a:r>
            <a:r>
              <a:rPr lang="en-US" dirty="0"/>
              <a:t>://www.eeoc.gov/eeoc/newsroom/release/4-10-19.cfm</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5</a:t>
            </a:fld>
            <a:endParaRPr lang="en-US" dirty="0"/>
          </a:p>
        </p:txBody>
      </p:sp>
    </p:spTree>
    <p:extLst>
      <p:ext uri="{BB962C8B-B14F-4D97-AF65-F5344CB8AC3E}">
        <p14:creationId xmlns:p14="http://schemas.microsoft.com/office/powerpoint/2010/main" val="283861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86605"/>
            <a:ext cx="7543800" cy="968438"/>
          </a:xfrm>
        </p:spPr>
        <p:txBody>
          <a:bodyPr/>
          <a:lstStyle/>
          <a:p>
            <a:pPr algn="ctr"/>
            <a:r>
              <a:rPr lang="en-US" dirty="0" smtClean="0"/>
              <a:t>Some Statistics</a:t>
            </a:r>
            <a:endParaRPr lang="en-US" dirty="0"/>
          </a:p>
        </p:txBody>
      </p:sp>
      <p:sp>
        <p:nvSpPr>
          <p:cNvPr id="2" name="Content Placeholder 1"/>
          <p:cNvSpPr>
            <a:spLocks noGrp="1"/>
          </p:cNvSpPr>
          <p:nvPr>
            <p:ph idx="1"/>
          </p:nvPr>
        </p:nvSpPr>
        <p:spPr>
          <a:xfrm>
            <a:off x="822959" y="1255043"/>
            <a:ext cx="7543801" cy="5069557"/>
          </a:xfrm>
        </p:spPr>
        <p:txBody>
          <a:bodyPr>
            <a:noAutofit/>
          </a:bodyPr>
          <a:lstStyle/>
          <a:p>
            <a:pPr marL="109728" indent="0" algn="ctr">
              <a:buNone/>
            </a:pPr>
            <a:r>
              <a:rPr lang="en-US" sz="1200" b="1" u="sng" dirty="0" smtClean="0"/>
              <a:t>EEOC FY 2018 Enforcement Litigation Data</a:t>
            </a:r>
            <a:r>
              <a:rPr lang="en-US" sz="1200" dirty="0"/>
              <a:t/>
            </a:r>
            <a:br>
              <a:rPr lang="en-US" sz="1200" dirty="0"/>
            </a:br>
            <a:endParaRPr lang="en-US" sz="1200" dirty="0" smtClean="0"/>
          </a:p>
          <a:p>
            <a:r>
              <a:rPr lang="en-US" sz="1400" dirty="0"/>
              <a:t>Retaliation: </a:t>
            </a:r>
            <a:r>
              <a:rPr lang="en-US" sz="1400" dirty="0" smtClean="0"/>
              <a:t>	39,469 </a:t>
            </a:r>
            <a:r>
              <a:rPr lang="en-US" sz="1400" dirty="0"/>
              <a:t>(51.6 percent of all charges filed)</a:t>
            </a:r>
          </a:p>
          <a:p>
            <a:r>
              <a:rPr lang="en-US" sz="1400" dirty="0"/>
              <a:t>Sex: </a:t>
            </a:r>
            <a:r>
              <a:rPr lang="en-US" sz="1400" dirty="0" smtClean="0"/>
              <a:t>		24,655 </a:t>
            </a:r>
            <a:r>
              <a:rPr lang="en-US" sz="1400" dirty="0"/>
              <a:t>(32.3 percent)</a:t>
            </a:r>
          </a:p>
          <a:p>
            <a:r>
              <a:rPr lang="en-US" sz="1400" dirty="0"/>
              <a:t>Disability: </a:t>
            </a:r>
            <a:r>
              <a:rPr lang="en-US" sz="1400" dirty="0" smtClean="0"/>
              <a:t>		24,605 </a:t>
            </a:r>
            <a:r>
              <a:rPr lang="en-US" sz="1400" dirty="0"/>
              <a:t>(32.2 percent)</a:t>
            </a:r>
          </a:p>
          <a:p>
            <a:r>
              <a:rPr lang="en-US" sz="1400" dirty="0"/>
              <a:t>Race: </a:t>
            </a:r>
            <a:r>
              <a:rPr lang="en-US" sz="1400" dirty="0" smtClean="0"/>
              <a:t>		24,600 </a:t>
            </a:r>
            <a:r>
              <a:rPr lang="en-US" sz="1400" dirty="0"/>
              <a:t>(32.2 percent)</a:t>
            </a:r>
          </a:p>
          <a:p>
            <a:r>
              <a:rPr lang="en-US" sz="1400" dirty="0"/>
              <a:t>Age: </a:t>
            </a:r>
            <a:r>
              <a:rPr lang="en-US" sz="1400" dirty="0" smtClean="0"/>
              <a:t>1		6,911 </a:t>
            </a:r>
            <a:r>
              <a:rPr lang="en-US" sz="1400" dirty="0"/>
              <a:t>(22.1 percent)</a:t>
            </a:r>
          </a:p>
          <a:p>
            <a:r>
              <a:rPr lang="en-US" sz="1400" dirty="0"/>
              <a:t>National Origin: </a:t>
            </a:r>
            <a:r>
              <a:rPr lang="en-US" sz="1400" dirty="0" smtClean="0"/>
              <a:t>	7,106 </a:t>
            </a:r>
            <a:r>
              <a:rPr lang="en-US" sz="1400" dirty="0"/>
              <a:t>(9.3 percent)</a:t>
            </a:r>
          </a:p>
          <a:p>
            <a:r>
              <a:rPr lang="en-US" sz="1400" dirty="0"/>
              <a:t>Color: </a:t>
            </a:r>
            <a:r>
              <a:rPr lang="en-US" sz="1400" dirty="0" smtClean="0"/>
              <a:t>		3,166 </a:t>
            </a:r>
            <a:r>
              <a:rPr lang="en-US" sz="1400" dirty="0"/>
              <a:t>(4.1 percent)</a:t>
            </a:r>
          </a:p>
          <a:p>
            <a:r>
              <a:rPr lang="en-US" sz="1400" dirty="0"/>
              <a:t>Religion: </a:t>
            </a:r>
            <a:r>
              <a:rPr lang="en-US" sz="1400" dirty="0" smtClean="0"/>
              <a:t>		2,859 </a:t>
            </a:r>
            <a:r>
              <a:rPr lang="en-US" sz="1400" dirty="0"/>
              <a:t>(3.7 percent)</a:t>
            </a:r>
          </a:p>
          <a:p>
            <a:r>
              <a:rPr lang="en-US" sz="1400" dirty="0"/>
              <a:t>Equal Pay Act: </a:t>
            </a:r>
            <a:r>
              <a:rPr lang="en-US" sz="1400" dirty="0" smtClean="0"/>
              <a:t>	1,066 </a:t>
            </a:r>
            <a:r>
              <a:rPr lang="en-US" sz="1400" dirty="0"/>
              <a:t>(1.4 percent)</a:t>
            </a:r>
          </a:p>
          <a:p>
            <a:r>
              <a:rPr lang="en-US" sz="1400" dirty="0"/>
              <a:t>Genetic </a:t>
            </a:r>
            <a:r>
              <a:rPr lang="en-US" sz="1400" dirty="0" smtClean="0"/>
              <a:t>Information:	220 </a:t>
            </a:r>
            <a:r>
              <a:rPr lang="en-US" sz="1400" dirty="0"/>
              <a:t>(.3 percent</a:t>
            </a:r>
            <a:r>
              <a:rPr lang="en-US" sz="1400" dirty="0" smtClean="0"/>
              <a:t>)</a:t>
            </a:r>
            <a:endParaRPr lang="en-US" sz="1400" dirty="0"/>
          </a:p>
          <a:p>
            <a:pPr marL="109728" indent="0">
              <a:buNone/>
            </a:pPr>
            <a:r>
              <a:rPr lang="en-US" sz="1400" dirty="0" smtClean="0"/>
              <a:t>Source: https</a:t>
            </a:r>
            <a:r>
              <a:rPr lang="en-US" sz="1400" dirty="0"/>
              <a:t>://www.eeoc.gov/eeoc/newsroom/release/4-10-19.cfm</a:t>
            </a:r>
            <a:endParaRPr lang="en-US" sz="1400"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6</a:t>
            </a:fld>
            <a:endParaRPr lang="en-US" dirty="0"/>
          </a:p>
        </p:txBody>
      </p:sp>
    </p:spTree>
    <p:extLst>
      <p:ext uri="{BB962C8B-B14F-4D97-AF65-F5344CB8AC3E}">
        <p14:creationId xmlns:p14="http://schemas.microsoft.com/office/powerpoint/2010/main" val="246305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Some Statistics</a:t>
            </a:r>
            <a:endParaRPr lang="en-US" dirty="0"/>
          </a:p>
        </p:txBody>
      </p:sp>
      <p:sp>
        <p:nvSpPr>
          <p:cNvPr id="2" name="Content Placeholder 1"/>
          <p:cNvSpPr>
            <a:spLocks noGrp="1"/>
          </p:cNvSpPr>
          <p:nvPr>
            <p:ph idx="1"/>
          </p:nvPr>
        </p:nvSpPr>
        <p:spPr/>
        <p:txBody>
          <a:bodyPr>
            <a:normAutofit/>
          </a:bodyPr>
          <a:lstStyle/>
          <a:p>
            <a:pPr marL="109728" indent="0" algn="ctr">
              <a:buNone/>
            </a:pPr>
            <a:r>
              <a:rPr lang="en-US" b="1" u="sng" dirty="0" smtClean="0"/>
              <a:t>EEOC FY 2018 Enforcement Litigation Data</a:t>
            </a:r>
            <a:r>
              <a:rPr lang="en-US" dirty="0"/>
              <a:t/>
            </a:r>
            <a:br>
              <a:rPr lang="en-US" dirty="0"/>
            </a:br>
            <a:endParaRPr lang="en-US" dirty="0" smtClean="0"/>
          </a:p>
          <a:p>
            <a:pPr>
              <a:buFont typeface="Arial" panose="020B0604020202020204" pitchFamily="34" charset="0"/>
              <a:buChar char="•"/>
            </a:pPr>
            <a:r>
              <a:rPr lang="en-US" dirty="0" smtClean="0"/>
              <a:t>117 lawsuits for individuals</a:t>
            </a:r>
          </a:p>
          <a:p>
            <a:pPr>
              <a:buFont typeface="Arial" panose="020B0604020202020204" pitchFamily="34" charset="0"/>
              <a:buChar char="•"/>
            </a:pPr>
            <a:r>
              <a:rPr lang="en-US" dirty="0" smtClean="0"/>
              <a:t>45 lawsuits for multiple victims</a:t>
            </a:r>
          </a:p>
          <a:p>
            <a:pPr>
              <a:buFont typeface="Arial" panose="020B0604020202020204" pitchFamily="34" charset="0"/>
              <a:buChar char="•"/>
            </a:pPr>
            <a:r>
              <a:rPr lang="en-US" dirty="0" smtClean="0"/>
              <a:t>37 lawsuits for systemic discrimination</a:t>
            </a:r>
          </a:p>
          <a:p>
            <a:pPr>
              <a:buFont typeface="Arial" panose="020B0604020202020204" pitchFamily="34" charset="0"/>
              <a:buChar char="•"/>
            </a:pPr>
            <a:r>
              <a:rPr lang="en-US" dirty="0" smtClean="0"/>
              <a:t>302 active cases</a:t>
            </a:r>
          </a:p>
          <a:p>
            <a:pPr>
              <a:buFont typeface="Arial" panose="020B0604020202020204" pitchFamily="34" charset="0"/>
              <a:buChar char="•"/>
            </a:pPr>
            <a:r>
              <a:rPr lang="en-US" dirty="0" smtClean="0"/>
              <a:t>95.7% success in “all district court resolutions.” </a:t>
            </a:r>
            <a:endParaRPr lang="en-US" dirty="0"/>
          </a:p>
          <a:p>
            <a:endParaRPr lang="en-US" dirty="0"/>
          </a:p>
          <a:p>
            <a:pPr marL="109728" indent="0">
              <a:buNone/>
            </a:pPr>
            <a:r>
              <a:rPr lang="en-US" dirty="0" smtClean="0"/>
              <a:t>Source: https</a:t>
            </a:r>
            <a:r>
              <a:rPr lang="en-US" dirty="0"/>
              <a:t>://www.eeoc.gov/eeoc/newsroom/release/4-10-19.cfm</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7</a:t>
            </a:fld>
            <a:endParaRPr lang="en-US" dirty="0"/>
          </a:p>
        </p:txBody>
      </p:sp>
    </p:spTree>
    <p:extLst>
      <p:ext uri="{BB962C8B-B14F-4D97-AF65-F5344CB8AC3E}">
        <p14:creationId xmlns:p14="http://schemas.microsoft.com/office/powerpoint/2010/main" val="179220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Some Statistics</a:t>
            </a:r>
            <a:endParaRPr lang="en-US" dirty="0"/>
          </a:p>
        </p:txBody>
      </p:sp>
      <p:sp>
        <p:nvSpPr>
          <p:cNvPr id="2" name="Content Placeholder 1"/>
          <p:cNvSpPr>
            <a:spLocks noGrp="1"/>
          </p:cNvSpPr>
          <p:nvPr>
            <p:ph idx="1"/>
          </p:nvPr>
        </p:nvSpPr>
        <p:spPr/>
        <p:txBody>
          <a:bodyPr>
            <a:normAutofit fontScale="92500" lnSpcReduction="10000"/>
          </a:bodyPr>
          <a:lstStyle/>
          <a:p>
            <a:pPr marL="109728" indent="0" algn="ctr">
              <a:buNone/>
            </a:pPr>
            <a:r>
              <a:rPr lang="en-US" b="1" u="sng" dirty="0" smtClean="0"/>
              <a:t>FCHR FY 2017-2018</a:t>
            </a:r>
            <a:r>
              <a:rPr lang="en-US" dirty="0"/>
              <a:t/>
            </a:r>
            <a:br>
              <a:rPr lang="en-US" dirty="0"/>
            </a:br>
            <a:endParaRPr lang="en-US" dirty="0" smtClean="0"/>
          </a:p>
          <a:p>
            <a:pPr>
              <a:buFont typeface="Arial" panose="020B0604020202020204" pitchFamily="34" charset="0"/>
              <a:buChar char="•"/>
            </a:pPr>
            <a:r>
              <a:rPr lang="en-US" dirty="0" smtClean="0"/>
              <a:t>1,296 charges received</a:t>
            </a:r>
          </a:p>
          <a:p>
            <a:pPr>
              <a:buFont typeface="Arial" panose="020B0604020202020204" pitchFamily="34" charset="0"/>
              <a:buChar char="•"/>
            </a:pPr>
            <a:r>
              <a:rPr lang="en-US" dirty="0" smtClean="0"/>
              <a:t>1,367 charges resolved</a:t>
            </a:r>
          </a:p>
          <a:p>
            <a:pPr lvl="1"/>
            <a:r>
              <a:rPr lang="en-US" dirty="0" smtClean="0"/>
              <a:t>33 cause findings in employment</a:t>
            </a:r>
          </a:p>
          <a:p>
            <a:pPr lvl="1"/>
            <a:r>
              <a:rPr lang="en-US" dirty="0" smtClean="0"/>
              <a:t>745 no cause findings in employment</a:t>
            </a:r>
          </a:p>
          <a:p>
            <a:pPr>
              <a:buFont typeface="Arial" panose="020B0604020202020204" pitchFamily="34" charset="0"/>
              <a:buChar char="•"/>
            </a:pPr>
            <a:r>
              <a:rPr lang="en-US" dirty="0" smtClean="0"/>
              <a:t>46% timeline compliance (50% employment)</a:t>
            </a:r>
          </a:p>
          <a:p>
            <a:pPr>
              <a:buFont typeface="Arial" panose="020B0604020202020204" pitchFamily="34" charset="0"/>
              <a:buChar char="•"/>
            </a:pPr>
            <a:r>
              <a:rPr lang="en-US" dirty="0" smtClean="0"/>
              <a:t>92.2% DOAH success rate</a:t>
            </a:r>
            <a:endParaRPr lang="en-US" dirty="0"/>
          </a:p>
          <a:p>
            <a:endParaRPr lang="en-US" dirty="0"/>
          </a:p>
          <a:p>
            <a:pPr marL="109728" indent="0">
              <a:buNone/>
            </a:pPr>
            <a:r>
              <a:rPr lang="en-US" dirty="0" smtClean="0"/>
              <a:t>Source</a:t>
            </a:r>
            <a:r>
              <a:rPr lang="en-US" dirty="0"/>
              <a:t>: https://drive.google.com/file/d/1wg51LhSf-ziNimKC6mtfjyTMYKeCekn0/view</a:t>
            </a:r>
            <a:endParaRPr lang="en-US" dirty="0" smtClean="0"/>
          </a:p>
        </p:txBody>
      </p:sp>
      <p:sp>
        <p:nvSpPr>
          <p:cNvPr id="3" name="Slide Number Placeholder 2"/>
          <p:cNvSpPr>
            <a:spLocks noGrp="1"/>
          </p:cNvSpPr>
          <p:nvPr>
            <p:ph type="sldNum" sz="quarter" idx="12"/>
          </p:nvPr>
        </p:nvSpPr>
        <p:spPr/>
        <p:txBody>
          <a:bodyPr/>
          <a:lstStyle/>
          <a:p>
            <a:fld id="{B70A9EA3-D94B-4417-8484-288CC6BDEC55}" type="slidenum">
              <a:rPr lang="en-US" smtClean="0"/>
              <a:pPr/>
              <a:t>8</a:t>
            </a:fld>
            <a:endParaRPr lang="en-US" dirty="0"/>
          </a:p>
        </p:txBody>
      </p:sp>
    </p:spTree>
    <p:extLst>
      <p:ext uri="{BB962C8B-B14F-4D97-AF65-F5344CB8AC3E}">
        <p14:creationId xmlns:p14="http://schemas.microsoft.com/office/powerpoint/2010/main" val="249805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Agency Update</a:t>
            </a:r>
            <a:endParaRPr lang="en-US" dirty="0"/>
          </a:p>
        </p:txBody>
      </p:sp>
      <p:sp>
        <p:nvSpPr>
          <p:cNvPr id="2" name="Content Placeholder 1"/>
          <p:cNvSpPr>
            <a:spLocks noGrp="1"/>
          </p:cNvSpPr>
          <p:nvPr>
            <p:ph idx="1"/>
          </p:nvPr>
        </p:nvSpPr>
        <p:spPr/>
        <p:txBody>
          <a:bodyPr/>
          <a:lstStyle/>
          <a:p>
            <a:pPr lvl="1"/>
            <a:endParaRPr lang="en-US" dirty="0"/>
          </a:p>
          <a:p>
            <a:pPr marL="109728" indent="0" algn="ctr">
              <a:buNone/>
            </a:pPr>
            <a:r>
              <a:rPr lang="en-US" b="1" u="sng" dirty="0" smtClean="0"/>
              <a:t>OSHA Increasing Penalties</a:t>
            </a:r>
            <a:endParaRPr lang="en-US" b="1" u="sng" dirty="0"/>
          </a:p>
          <a:p>
            <a:r>
              <a:rPr lang="en-US" dirty="0" smtClean="0"/>
              <a:t>As of January 23, 2019, penalties increase 1.02522%:</a:t>
            </a:r>
          </a:p>
          <a:p>
            <a:pPr lvl="1"/>
            <a:r>
              <a:rPr lang="en-US" dirty="0" smtClean="0"/>
              <a:t>Willful or repeated violations are $132,598.00</a:t>
            </a:r>
          </a:p>
          <a:p>
            <a:pPr lvl="1"/>
            <a:r>
              <a:rPr lang="en-US" dirty="0" smtClean="0"/>
              <a:t>Serious, other-than-serious, and posting are $13,260.00 </a:t>
            </a:r>
          </a:p>
          <a:p>
            <a:pPr lvl="1"/>
            <a:r>
              <a:rPr lang="en-US" dirty="0" smtClean="0"/>
              <a:t>Failure to Abate Violations are $13,260.00 per day</a:t>
            </a:r>
          </a:p>
          <a:p>
            <a:pPr marL="109728" indent="0">
              <a:buNone/>
            </a:pPr>
            <a:endParaRPr lang="en-US" dirty="0"/>
          </a:p>
          <a:p>
            <a:pPr marL="109728"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B70A9EA3-D94B-4417-8484-288CC6BDEC55}" type="slidenum">
              <a:rPr lang="en-US" smtClean="0"/>
              <a:pPr/>
              <a:t>9</a:t>
            </a:fld>
            <a:endParaRPr lang="en-US" dirty="0"/>
          </a:p>
        </p:txBody>
      </p:sp>
    </p:spTree>
    <p:extLst>
      <p:ext uri="{BB962C8B-B14F-4D97-AF65-F5344CB8AC3E}">
        <p14:creationId xmlns:p14="http://schemas.microsoft.com/office/powerpoint/2010/main" val="104324157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1230</TotalTime>
  <Words>3282</Words>
  <Application>Microsoft Office PowerPoint</Application>
  <PresentationFormat>On-screen Show (4:3)</PresentationFormat>
  <Paragraphs>294</Paragraphs>
  <Slides>34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Retrospect</vt:lpstr>
      <vt:lpstr>Hot Topics in Employment Law Recent Employment Cases and Agency Decisions Impacting School Boards and Employees </vt:lpstr>
      <vt:lpstr>PowerPoint Presentation</vt:lpstr>
      <vt:lpstr>Notice</vt:lpstr>
      <vt:lpstr>Some Statistics</vt:lpstr>
      <vt:lpstr>Some Statistics</vt:lpstr>
      <vt:lpstr>Some Statistics</vt:lpstr>
      <vt:lpstr>Some Statistics</vt:lpstr>
      <vt:lpstr>Some Statistics</vt:lpstr>
      <vt:lpstr>Agency Update</vt:lpstr>
      <vt:lpstr>Agency Update</vt:lpstr>
      <vt:lpstr>Agency Update</vt:lpstr>
      <vt:lpstr>Agency Update</vt:lpstr>
      <vt:lpstr>Legislation</vt:lpstr>
      <vt:lpstr>Legislation</vt:lpstr>
      <vt:lpstr>Legislation</vt:lpstr>
      <vt:lpstr>U.S. Supreme Court</vt:lpstr>
      <vt:lpstr>U.S. Supreme Court</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Recent Decisions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Legal Issues for Administrators</dc:title>
  <dc:creator>tharmon</dc:creator>
  <cp:lastModifiedBy>tharmon</cp:lastModifiedBy>
  <cp:revision>86</cp:revision>
  <dcterms:created xsi:type="dcterms:W3CDTF">2014-01-19T03:28:53Z</dcterms:created>
  <dcterms:modified xsi:type="dcterms:W3CDTF">2019-05-08T04:11:24Z</dcterms:modified>
</cp:coreProperties>
</file>