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1"/>
    <p:sldMasterId id="2147483670" r:id="rId2"/>
  </p:sldMasterIdLst>
  <p:notesMasterIdLst>
    <p:notesMasterId r:id="rId43"/>
  </p:notesMasterIdLst>
  <p:handoutMasterIdLst>
    <p:handoutMasterId r:id="rId44"/>
  </p:handoutMasterIdLst>
  <p:sldIdLst>
    <p:sldId id="264" r:id="rId3"/>
    <p:sldId id="263" r:id="rId4"/>
    <p:sldId id="265" r:id="rId5"/>
    <p:sldId id="335" r:id="rId6"/>
    <p:sldId id="336" r:id="rId7"/>
    <p:sldId id="337" r:id="rId8"/>
    <p:sldId id="339"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33" r:id="rId41"/>
    <p:sldId id="334"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B5D"/>
    <a:srgbClr val="4587C7"/>
    <a:srgbClr val="A90533"/>
    <a:srgbClr val="A19981"/>
    <a:srgbClr val="0D48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159" autoAdjust="0"/>
    <p:restoredTop sz="94660"/>
  </p:normalViewPr>
  <p:slideViewPr>
    <p:cSldViewPr>
      <p:cViewPr varScale="1">
        <p:scale>
          <a:sx n="27" d="100"/>
          <a:sy n="27" d="100"/>
        </p:scale>
        <p:origin x="53" y="6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DB1143-3F5F-4964-AE73-664FDFD09240}" type="datetimeFigureOut">
              <a:rPr lang="en-US" smtClean="0"/>
              <a:t>5/16/2019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3803B8-7FD3-49A6-908C-610067BA8CDB}" type="slidenum">
              <a:rPr lang="en-US" smtClean="0"/>
              <a:t>‹#›</a:t>
            </a:fld>
            <a:endParaRPr lang="en-US"/>
          </a:p>
        </p:txBody>
      </p:sp>
    </p:spTree>
    <p:extLst>
      <p:ext uri="{BB962C8B-B14F-4D97-AF65-F5344CB8AC3E}">
        <p14:creationId xmlns:p14="http://schemas.microsoft.com/office/powerpoint/2010/main" val="356889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0FAB2-7EE4-4595-A5A9-BB3A220B2A49}" type="datetimeFigureOut">
              <a:rPr lang="en-US" smtClean="0"/>
              <a:t>5/16/2019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E8368-F6C4-4D5F-98AA-E52594B555FD}" type="slidenum">
              <a:rPr lang="en-US" smtClean="0"/>
              <a:t>‹#›</a:t>
            </a:fld>
            <a:endParaRPr lang="en-US"/>
          </a:p>
        </p:txBody>
      </p:sp>
    </p:spTree>
    <p:extLst>
      <p:ext uri="{BB962C8B-B14F-4D97-AF65-F5344CB8AC3E}">
        <p14:creationId xmlns:p14="http://schemas.microsoft.com/office/powerpoint/2010/main" val="3490547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E8368-F6C4-4D5F-98AA-E52594B555FD}" type="slidenum">
              <a:rPr lang="en-US" smtClean="0"/>
              <a:t>1</a:t>
            </a:fld>
            <a:endParaRPr lang="en-US"/>
          </a:p>
        </p:txBody>
      </p:sp>
    </p:spTree>
    <p:extLst>
      <p:ext uri="{BB962C8B-B14F-4D97-AF65-F5344CB8AC3E}">
        <p14:creationId xmlns:p14="http://schemas.microsoft.com/office/powerpoint/2010/main" val="170777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E8368-F6C4-4D5F-98AA-E52594B555FD}" type="slidenum">
              <a:rPr lang="en-US" smtClean="0"/>
              <a:t>2</a:t>
            </a:fld>
            <a:endParaRPr lang="en-US"/>
          </a:p>
        </p:txBody>
      </p:sp>
    </p:spTree>
    <p:extLst>
      <p:ext uri="{BB962C8B-B14F-4D97-AF65-F5344CB8AC3E}">
        <p14:creationId xmlns:p14="http://schemas.microsoft.com/office/powerpoint/2010/main" val="14375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E8368-F6C4-4D5F-98AA-E52594B555FD}" type="slidenum">
              <a:rPr lang="en-US" smtClean="0"/>
              <a:t>3</a:t>
            </a:fld>
            <a:endParaRPr lang="en-US"/>
          </a:p>
        </p:txBody>
      </p:sp>
    </p:spTree>
    <p:extLst>
      <p:ext uri="{BB962C8B-B14F-4D97-AF65-F5344CB8AC3E}">
        <p14:creationId xmlns:p14="http://schemas.microsoft.com/office/powerpoint/2010/main" val="250703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E8368-F6C4-4D5F-98AA-E52594B555FD}" type="slidenum">
              <a:rPr lang="en-US" smtClean="0"/>
              <a:t>39</a:t>
            </a:fld>
            <a:endParaRPr lang="en-US"/>
          </a:p>
        </p:txBody>
      </p:sp>
    </p:spTree>
    <p:extLst>
      <p:ext uri="{BB962C8B-B14F-4D97-AF65-F5344CB8AC3E}">
        <p14:creationId xmlns:p14="http://schemas.microsoft.com/office/powerpoint/2010/main" val="250701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E8368-F6C4-4D5F-98AA-E52594B555FD}" type="slidenum">
              <a:rPr lang="en-US" smtClean="0"/>
              <a:t>40</a:t>
            </a:fld>
            <a:endParaRPr lang="en-US"/>
          </a:p>
        </p:txBody>
      </p:sp>
    </p:spTree>
    <p:extLst>
      <p:ext uri="{BB962C8B-B14F-4D97-AF65-F5344CB8AC3E}">
        <p14:creationId xmlns:p14="http://schemas.microsoft.com/office/powerpoint/2010/main" val="3237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7656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491193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0"/>
            <a:ext cx="8229600" cy="1143000"/>
          </a:xfrm>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hasCustomPrompt="1"/>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51458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hasCustomPrompt="1"/>
          </p:nvPr>
        </p:nvSpPr>
        <p:spPr>
          <a:xfrm>
            <a:off x="457200" y="1905000"/>
            <a:ext cx="3008313" cy="42211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56819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457200" y="1371600"/>
            <a:ext cx="8229600" cy="4754563"/>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50970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71600"/>
            <a:ext cx="8229600" cy="4754563"/>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526488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71600"/>
            <a:ext cx="8229600" cy="4754563"/>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5264886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06" y="1872369"/>
            <a:ext cx="1262273" cy="1293518"/>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rcRect b="17649"/>
          <a:stretch>
            <a:fillRect/>
          </a:stretch>
        </p:blipFill>
        <p:spPr>
          <a:xfrm>
            <a:off x="0" y="758996"/>
            <a:ext cx="9162763" cy="3117973"/>
          </a:xfrm>
          <a:prstGeom prst="rect">
            <a:avLst/>
          </a:prstGeom>
        </p:spPr>
      </p:pic>
      <p:sp>
        <p:nvSpPr>
          <p:cNvPr id="7" name="Rectangle 6"/>
          <p:cNvSpPr/>
          <p:nvPr userDrawn="1"/>
        </p:nvSpPr>
        <p:spPr>
          <a:xfrm>
            <a:off x="4194" y="758996"/>
            <a:ext cx="9144000" cy="3117973"/>
          </a:xfrm>
          <a:prstGeom prst="rect">
            <a:avLst/>
          </a:prstGeom>
          <a:solidFill>
            <a:srgbClr val="0D487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1482047"/>
            <a:ext cx="9162763" cy="1671872"/>
          </a:xfrm>
          <a:prstGeom prst="rect">
            <a:avLst/>
          </a:prstGeom>
          <a:solidFill>
            <a:srgbClr val="A90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0893" y="1060793"/>
            <a:ext cx="2453643" cy="2514377"/>
          </a:xfrm>
          <a:prstGeom prst="rect">
            <a:avLst/>
          </a:prstGeom>
        </p:spPr>
      </p:pic>
    </p:spTree>
    <p:extLst>
      <p:ext uri="{BB962C8B-B14F-4D97-AF65-F5344CB8AC3E}">
        <p14:creationId xmlns:p14="http://schemas.microsoft.com/office/powerpoint/2010/main" val="3181753431"/>
      </p:ext>
    </p:extLst>
  </p:cSld>
  <p:clrMap bg1="lt1" tx1="dk1" bg2="lt2" tx2="dk2" accent1="accent1" accent2="accent2" accent3="accent3" accent4="accent4" accent5="accent5" accent6="accent6" hlink="hlink" folHlink="folHlink"/>
  <p:sldLayoutIdLst>
    <p:sldLayoutId id="2147483688"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200" kern="1200">
          <a:solidFill>
            <a:schemeClr val="bg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rcRect l="723" t="-20279" r="102" b="73368"/>
          <a:stretch>
            <a:fillRect/>
          </a:stretch>
        </p:blipFill>
        <p:spPr>
          <a:xfrm>
            <a:off x="0" y="-867214"/>
            <a:ext cx="9153381" cy="1886825"/>
          </a:xfrm>
          <a:prstGeom prst="rect">
            <a:avLst/>
          </a:prstGeom>
        </p:spPr>
      </p:pic>
      <p:sp>
        <p:nvSpPr>
          <p:cNvPr id="2" name="Title Placeholder 1"/>
          <p:cNvSpPr>
            <a:spLocks noGrp="1"/>
          </p:cNvSpPr>
          <p:nvPr>
            <p:ph type="title"/>
          </p:nvPr>
        </p:nvSpPr>
        <p:spPr>
          <a:xfrm>
            <a:off x="457200" y="11430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209801"/>
            <a:ext cx="8229600" cy="381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p:nvPr userDrawn="1"/>
        </p:nvSpPr>
        <p:spPr>
          <a:xfrm>
            <a:off x="0" y="-41946"/>
            <a:ext cx="9143999" cy="1061558"/>
          </a:xfrm>
          <a:prstGeom prst="rect">
            <a:avLst/>
          </a:prstGeom>
          <a:solidFill>
            <a:srgbClr val="0D487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52400"/>
            <a:ext cx="9144000" cy="685800"/>
          </a:xfrm>
          <a:prstGeom prst="rect">
            <a:avLst/>
          </a:prstGeom>
          <a:solidFill>
            <a:srgbClr val="A90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2400" y="5791200"/>
            <a:ext cx="990600" cy="990600"/>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57800" y="260583"/>
            <a:ext cx="3481118" cy="469433"/>
          </a:xfrm>
          <a:prstGeom prst="rect">
            <a:avLst/>
          </a:prstGeom>
        </p:spPr>
      </p:pic>
    </p:spTree>
    <p:extLst>
      <p:ext uri="{BB962C8B-B14F-4D97-AF65-F5344CB8AC3E}">
        <p14:creationId xmlns:p14="http://schemas.microsoft.com/office/powerpoint/2010/main" val="2912918945"/>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8" r:id="rId3"/>
    <p:sldLayoutId id="2147483682" r:id="rId4"/>
    <p:sldLayoutId id="2147483683" r:id="rId5"/>
    <p:sldLayoutId id="2147483684" r:id="rId6"/>
  </p:sldLayoutIdLst>
  <p:transition/>
  <p:txStyles>
    <p:titleStyle>
      <a:lvl1pPr algn="ctr" defTabSz="914400" rtl="0" eaLnBrk="1" latinLnBrk="0" hangingPunct="1">
        <a:spcBef>
          <a:spcPct val="0"/>
        </a:spcBef>
        <a:buNone/>
        <a:defRPr sz="4000"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ts val="800"/>
        </a:spcBef>
        <a:buSzPct val="75000"/>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800100" indent="-342900" algn="l" defTabSz="914400" rtl="0" eaLnBrk="1" latinLnBrk="0" hangingPunct="1">
        <a:spcBef>
          <a:spcPts val="800"/>
        </a:spcBef>
        <a:buSzPct val="75000"/>
        <a:buFont typeface="Calibri" panose="020F050202020403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ts val="800"/>
        </a:spcBef>
        <a:buSzPct val="75000"/>
        <a:buFont typeface="Century Gothic" panose="020B0502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ts val="800"/>
        </a:spcBef>
        <a:buSzPct val="60000"/>
        <a:buFont typeface="Courier New" panose="02070309020205020404" pitchFamily="49" charset="0"/>
        <a:buChar char="o"/>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0100-0199/0120/Sections/0120.57.html" TargetMode="External"/><Relationship Id="rId2" Type="http://schemas.openxmlformats.org/officeDocument/2006/relationships/hyperlink" Target="http://www.leg.state.fl.us/Statutes/index.cfm?App_mode=Display_Statute&amp;Search_String=&amp;URL=0100-0199/0120/Sections/0120.569.html" TargetMode="External"/><Relationship Id="rId1" Type="http://schemas.openxmlformats.org/officeDocument/2006/relationships/slideLayout" Target="../slideLayouts/slideLayout3.xml"/><Relationship Id="rId4" Type="http://schemas.openxmlformats.org/officeDocument/2006/relationships/hyperlink" Target="http://www.leg.state.fl.us/Statutes/index.cfm?App_mode=Display_Statute&amp;Search_String=&amp;URL=0100-0199/0120/Sections/0120.68.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1000-1099/1012/Sections/1012.34.html" TargetMode="External"/><Relationship Id="rId2" Type="http://schemas.openxmlformats.org/officeDocument/2006/relationships/hyperlink" Target="http://www.leg.state.fl.us/Statutes/index.cfm?App_mode=Display_Statute&amp;Search_String=&amp;URL=1000-1099/1012/Sections/1012.56.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2971800" y="1676400"/>
            <a:ext cx="5804780" cy="1447800"/>
          </a:xfrm>
          <a:prstGeom prst="rect">
            <a:avLst/>
          </a:prstGeom>
        </p:spPr>
        <p:txBody>
          <a:bodyPr/>
          <a:lstStyle/>
          <a:p>
            <a:r>
              <a:rPr lang="en-US" sz="2800" dirty="0" smtClean="0"/>
              <a:t>Changes in the Landscape of Employment </a:t>
            </a:r>
            <a:r>
              <a:rPr lang="en-US" sz="2800" dirty="0"/>
              <a:t>C</a:t>
            </a:r>
            <a:r>
              <a:rPr lang="en-US" sz="2800" dirty="0" smtClean="0"/>
              <a:t>ontracts &amp; Probationary </a:t>
            </a:r>
            <a:r>
              <a:rPr lang="en-US" sz="2800" dirty="0"/>
              <a:t>E</a:t>
            </a:r>
            <a:r>
              <a:rPr lang="en-US" sz="2800" dirty="0" smtClean="0"/>
              <a:t>mployment</a:t>
            </a:r>
            <a:endParaRPr lang="en-US" sz="2800" dirty="0"/>
          </a:p>
        </p:txBody>
      </p:sp>
      <p:sp>
        <p:nvSpPr>
          <p:cNvPr id="3" name="Rectangle 2"/>
          <p:cNvSpPr/>
          <p:nvPr/>
        </p:nvSpPr>
        <p:spPr>
          <a:xfrm>
            <a:off x="838200" y="4572000"/>
            <a:ext cx="3810000" cy="1261884"/>
          </a:xfrm>
          <a:prstGeom prst="rect">
            <a:avLst/>
          </a:prstGeom>
        </p:spPr>
        <p:txBody>
          <a:bodyPr wrap="square">
            <a:spAutoFit/>
          </a:bodyPr>
          <a:lstStyle/>
          <a:p>
            <a:pPr algn="ctr">
              <a:spcBef>
                <a:spcPts val="300"/>
              </a:spcBef>
              <a:defRPr/>
            </a:pPr>
            <a:r>
              <a:rPr lang="en-US" sz="1400" b="1" dirty="0">
                <a:solidFill>
                  <a:srgbClr val="0D4876"/>
                </a:solidFill>
                <a:latin typeface="Century Gothic" panose="020B0502020202020204" pitchFamily="34" charset="0"/>
              </a:rPr>
              <a:t>Nathan </a:t>
            </a:r>
            <a:r>
              <a:rPr lang="en-US" sz="1400" b="1" dirty="0" err="1">
                <a:solidFill>
                  <a:srgbClr val="0D4876"/>
                </a:solidFill>
                <a:latin typeface="Century Gothic" panose="020B0502020202020204" pitchFamily="34" charset="0"/>
              </a:rPr>
              <a:t>Paulich</a:t>
            </a:r>
            <a:endParaRPr lang="en-US" sz="1400" b="1" dirty="0">
              <a:solidFill>
                <a:srgbClr val="0D4876"/>
              </a:solidFill>
              <a:latin typeface="Century Gothic" panose="020B0502020202020204" pitchFamily="34" charset="0"/>
            </a:endParaRPr>
          </a:p>
          <a:p>
            <a:pPr algn="ctr">
              <a:spcBef>
                <a:spcPts val="300"/>
              </a:spcBef>
              <a:defRPr/>
            </a:pPr>
            <a:r>
              <a:rPr lang="en-US" sz="1400" dirty="0">
                <a:solidFill>
                  <a:srgbClr val="5A5B5D"/>
                </a:solidFill>
                <a:latin typeface="Century Gothic" panose="020B0502020202020204" pitchFamily="34" charset="0"/>
              </a:rPr>
              <a:t>Shareholder</a:t>
            </a:r>
          </a:p>
          <a:p>
            <a:pPr algn="ctr">
              <a:spcBef>
                <a:spcPts val="300"/>
              </a:spcBef>
              <a:defRPr/>
            </a:pPr>
            <a:r>
              <a:rPr lang="en-US" sz="1400" dirty="0" err="1">
                <a:solidFill>
                  <a:srgbClr val="5A5B5D"/>
                </a:solidFill>
                <a:latin typeface="Century Gothic" panose="020B0502020202020204" pitchFamily="34" charset="0"/>
              </a:rPr>
              <a:t>GrayRobinson</a:t>
            </a:r>
            <a:r>
              <a:rPr lang="en-US" sz="1400" dirty="0">
                <a:solidFill>
                  <a:srgbClr val="5A5B5D"/>
                </a:solidFill>
                <a:latin typeface="Century Gothic" panose="020B0502020202020204" pitchFamily="34" charset="0"/>
              </a:rPr>
              <a:t>, P.A.</a:t>
            </a:r>
          </a:p>
          <a:p>
            <a:pPr algn="ctr">
              <a:spcBef>
                <a:spcPts val="300"/>
              </a:spcBef>
              <a:defRPr/>
            </a:pPr>
            <a:r>
              <a:rPr lang="en-US" sz="1200" dirty="0">
                <a:solidFill>
                  <a:srgbClr val="5A5B5D"/>
                </a:solidFill>
                <a:latin typeface="Century Gothic" panose="020B0502020202020204" pitchFamily="34" charset="0"/>
              </a:rPr>
              <a:t>nathan.paulich@gray-robinson.com</a:t>
            </a:r>
          </a:p>
          <a:p>
            <a:pPr algn="ctr">
              <a:spcBef>
                <a:spcPts val="300"/>
              </a:spcBef>
              <a:defRPr/>
            </a:pPr>
            <a:r>
              <a:rPr lang="en-US" sz="1200" dirty="0">
                <a:solidFill>
                  <a:srgbClr val="5A5B5D"/>
                </a:solidFill>
                <a:latin typeface="Century Gothic" panose="020B0502020202020204" pitchFamily="34" charset="0"/>
              </a:rPr>
              <a:t>813-273-5039</a:t>
            </a:r>
          </a:p>
        </p:txBody>
      </p:sp>
      <p:sp>
        <p:nvSpPr>
          <p:cNvPr id="4" name="Rectangle 3"/>
          <p:cNvSpPr/>
          <p:nvPr/>
        </p:nvSpPr>
        <p:spPr>
          <a:xfrm>
            <a:off x="4548327" y="4572000"/>
            <a:ext cx="3810000" cy="1261884"/>
          </a:xfrm>
          <a:prstGeom prst="rect">
            <a:avLst/>
          </a:prstGeom>
        </p:spPr>
        <p:txBody>
          <a:bodyPr wrap="square">
            <a:spAutoFit/>
          </a:bodyPr>
          <a:lstStyle/>
          <a:p>
            <a:pPr algn="ctr">
              <a:spcBef>
                <a:spcPts val="300"/>
              </a:spcBef>
              <a:defRPr/>
            </a:pPr>
            <a:r>
              <a:rPr lang="en-US" sz="1400" b="1" dirty="0">
                <a:solidFill>
                  <a:srgbClr val="0D4876"/>
                </a:solidFill>
                <a:latin typeface="Century Gothic" panose="020B0502020202020204" pitchFamily="34" charset="0"/>
              </a:rPr>
              <a:t>Jake Proudfoot</a:t>
            </a:r>
          </a:p>
          <a:p>
            <a:pPr algn="ctr">
              <a:spcBef>
                <a:spcPts val="300"/>
              </a:spcBef>
              <a:defRPr/>
            </a:pPr>
            <a:r>
              <a:rPr lang="en-US" sz="1400" dirty="0">
                <a:solidFill>
                  <a:srgbClr val="5A5B5D"/>
                </a:solidFill>
                <a:latin typeface="Century Gothic" panose="020B0502020202020204" pitchFamily="34" charset="0"/>
              </a:rPr>
              <a:t>Associate</a:t>
            </a:r>
          </a:p>
          <a:p>
            <a:pPr algn="ctr">
              <a:spcBef>
                <a:spcPts val="300"/>
              </a:spcBef>
              <a:defRPr/>
            </a:pPr>
            <a:r>
              <a:rPr lang="en-US" sz="1400" dirty="0" err="1">
                <a:solidFill>
                  <a:srgbClr val="5A5B5D"/>
                </a:solidFill>
                <a:latin typeface="Century Gothic" panose="020B0502020202020204" pitchFamily="34" charset="0"/>
              </a:rPr>
              <a:t>GrayRobinson</a:t>
            </a:r>
            <a:r>
              <a:rPr lang="en-US" sz="1400" dirty="0">
                <a:solidFill>
                  <a:srgbClr val="5A5B5D"/>
                </a:solidFill>
                <a:latin typeface="Century Gothic" panose="020B0502020202020204" pitchFamily="34" charset="0"/>
              </a:rPr>
              <a:t>, P.A.</a:t>
            </a:r>
          </a:p>
          <a:p>
            <a:pPr algn="ctr">
              <a:spcBef>
                <a:spcPts val="300"/>
              </a:spcBef>
              <a:defRPr/>
            </a:pPr>
            <a:r>
              <a:rPr lang="en-US" sz="1200" dirty="0">
                <a:solidFill>
                  <a:srgbClr val="5A5B5D"/>
                </a:solidFill>
                <a:latin typeface="Century Gothic" panose="020B0502020202020204" pitchFamily="34" charset="0"/>
              </a:rPr>
              <a:t>jake.proudfoot@gray-robinson.com</a:t>
            </a:r>
          </a:p>
          <a:p>
            <a:pPr algn="ctr">
              <a:spcBef>
                <a:spcPts val="300"/>
              </a:spcBef>
              <a:defRPr/>
            </a:pPr>
            <a:r>
              <a:rPr lang="en-US" sz="1200" dirty="0">
                <a:solidFill>
                  <a:srgbClr val="5A5B5D"/>
                </a:solidFill>
                <a:latin typeface="Century Gothic" panose="020B0502020202020204" pitchFamily="34" charset="0"/>
              </a:rPr>
              <a:t>813-273-5151</a:t>
            </a:r>
          </a:p>
        </p:txBody>
      </p:sp>
    </p:spTree>
    <p:extLst>
      <p:ext uri="{BB962C8B-B14F-4D97-AF65-F5344CB8AC3E}">
        <p14:creationId xmlns:p14="http://schemas.microsoft.com/office/powerpoint/2010/main" val="11926261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323080"/>
            <a:ext cx="4264309" cy="400110"/>
          </a:xfrm>
          <a:prstGeom prst="rect">
            <a:avLst/>
          </a:prstGeom>
        </p:spPr>
        <p:txBody>
          <a:bodyPr wrap="none">
            <a:spAutoFit/>
          </a:bodyPr>
          <a:lstStyle/>
          <a:p>
            <a:r>
              <a:rPr lang="en-US" sz="2000" b="1" dirty="0">
                <a:solidFill>
                  <a:srgbClr val="0D4876"/>
                </a:solidFill>
                <a:latin typeface="Century Gothic" panose="020B0502020202020204" pitchFamily="34" charset="0"/>
              </a:rPr>
              <a:t>Section 1012.335, Florida Statutes</a:t>
            </a:r>
          </a:p>
        </p:txBody>
      </p:sp>
      <p:sp>
        <p:nvSpPr>
          <p:cNvPr id="6" name="Rectangle 5"/>
          <p:cNvSpPr/>
          <p:nvPr/>
        </p:nvSpPr>
        <p:spPr>
          <a:xfrm>
            <a:off x="781050" y="1828800"/>
            <a:ext cx="7600950" cy="3539430"/>
          </a:xfrm>
          <a:prstGeom prst="rect">
            <a:avLst/>
          </a:prstGeom>
        </p:spPr>
        <p:txBody>
          <a:bodyPr wrap="square">
            <a:spAutoFit/>
          </a:bodyPr>
          <a:lstStyle/>
          <a:p>
            <a:pPr algn="just"/>
            <a:r>
              <a:rPr lang="en-US" sz="1400" dirty="0">
                <a:solidFill>
                  <a:srgbClr val="5A5B5D"/>
                </a:solidFill>
                <a:latin typeface="Century Gothic" panose="020B0502020202020204" pitchFamily="34" charset="0"/>
              </a:rPr>
              <a:t>“(4) SUSPENSION OR DISMISSAL OF INSTRUCTIONAL PERSONNEL ON ANNUAL CONTRACT.—Any instructional personnel with an annual contract may be suspended or dismissed at any time during the term of the contract for just cause as provided in subsection (5). The district school board shall notify the employee in writing whenever charges are made and may suspend such person without pay. However, if the charges are not sustained, the employee shall be immediately reinstated and his or her back pay shall be paid. If the employee wishes to contest the charges, he or she must, within 15 days after receipt of the written notice, submit a written request for a hearing to the district school board. A direct hearing shall be conducted by the district school board or a subcommittee thereof within 60 days after receipt of the written appeal. The hearing shall be conducted in accordance with ss. </a:t>
            </a:r>
            <a:r>
              <a:rPr lang="en-US" sz="1400" dirty="0">
                <a:solidFill>
                  <a:srgbClr val="5A5B5D"/>
                </a:solidFill>
                <a:latin typeface="Century Gothic" panose="020B0502020202020204" pitchFamily="34" charset="0"/>
                <a:hlinkClick r:id="rId2"/>
              </a:rPr>
              <a:t>120.569</a:t>
            </a:r>
            <a:r>
              <a:rPr lang="en-US" sz="1400" dirty="0">
                <a:solidFill>
                  <a:srgbClr val="5A5B5D"/>
                </a:solidFill>
                <a:latin typeface="Century Gothic" panose="020B0502020202020204" pitchFamily="34" charset="0"/>
              </a:rPr>
              <a:t> and </a:t>
            </a:r>
            <a:r>
              <a:rPr lang="en-US" sz="1400" dirty="0">
                <a:solidFill>
                  <a:srgbClr val="5A5B5D"/>
                </a:solidFill>
                <a:latin typeface="Century Gothic" panose="020B0502020202020204" pitchFamily="34" charset="0"/>
                <a:hlinkClick r:id="rId3"/>
              </a:rPr>
              <a:t>120.57</a:t>
            </a:r>
            <a:r>
              <a:rPr lang="en-US" sz="1400" dirty="0">
                <a:solidFill>
                  <a:srgbClr val="5A5B5D"/>
                </a:solidFill>
                <a:latin typeface="Century Gothic" panose="020B0502020202020204" pitchFamily="34" charset="0"/>
              </a:rPr>
              <a:t>. A majority vote of the membership of the district school board shall be required to sustain the district school superintendent’s recommendation. The district school board’s determination is final as to the sufficiency or insufficiency of the grounds for suspension without pay or dismissal. Any such decision adverse to the employee may be appealed by the employee pursuant to s. </a:t>
            </a:r>
            <a:r>
              <a:rPr lang="en-US" sz="1400" dirty="0">
                <a:solidFill>
                  <a:srgbClr val="4587C7"/>
                </a:solidFill>
                <a:latin typeface="Century Gothic" panose="020B0502020202020204" pitchFamily="34" charset="0"/>
                <a:hlinkClick r:id="rId4"/>
              </a:rPr>
              <a:t>120.68</a:t>
            </a:r>
            <a:r>
              <a:rPr lang="en-US" sz="1400" dirty="0">
                <a:solidFill>
                  <a:srgbClr val="5A5B5D"/>
                </a:solidFill>
                <a:latin typeface="Century Gothic" panose="020B0502020202020204" pitchFamily="34" charset="0"/>
              </a:rPr>
              <a:t>.”</a:t>
            </a:r>
          </a:p>
        </p:txBody>
      </p:sp>
    </p:spTree>
    <p:extLst>
      <p:ext uri="{BB962C8B-B14F-4D97-AF65-F5344CB8AC3E}">
        <p14:creationId xmlns:p14="http://schemas.microsoft.com/office/powerpoint/2010/main" val="14916364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323080"/>
            <a:ext cx="1390124" cy="400110"/>
          </a:xfrm>
          <a:prstGeom prst="rect">
            <a:avLst/>
          </a:prstGeom>
        </p:spPr>
        <p:txBody>
          <a:bodyPr wrap="none">
            <a:spAutoFit/>
          </a:bodyPr>
          <a:lstStyle/>
          <a:p>
            <a:r>
              <a:rPr lang="en-US" sz="2000" b="1" dirty="0">
                <a:solidFill>
                  <a:srgbClr val="0D4876"/>
                </a:solidFill>
                <a:latin typeface="Century Gothic" panose="020B0502020202020204" pitchFamily="34" charset="0"/>
              </a:rPr>
              <a:t>Case Law</a:t>
            </a:r>
          </a:p>
        </p:txBody>
      </p:sp>
      <p:sp>
        <p:nvSpPr>
          <p:cNvPr id="6" name="Rectangle 5"/>
          <p:cNvSpPr/>
          <p:nvPr/>
        </p:nvSpPr>
        <p:spPr>
          <a:xfrm>
            <a:off x="781050" y="2081059"/>
            <a:ext cx="7600950" cy="3031599"/>
          </a:xfrm>
          <a:prstGeom prst="rect">
            <a:avLst/>
          </a:prstGeom>
        </p:spPr>
        <p:txBody>
          <a:bodyPr wrap="square">
            <a:spAutoFit/>
          </a:bodyPr>
          <a:lstStyle/>
          <a:p>
            <a:endParaRPr lang="en-US" sz="700" b="1" dirty="0">
              <a:solidFill>
                <a:srgbClr val="5A5B5D"/>
              </a:solidFill>
              <a:latin typeface="Century Gothic" panose="020B0502020202020204" pitchFamily="34" charset="0"/>
            </a:endParaRPr>
          </a:p>
          <a:p>
            <a:r>
              <a:rPr lang="en-US" sz="1400" dirty="0">
                <a:solidFill>
                  <a:srgbClr val="5A5B5D"/>
                </a:solidFill>
                <a:latin typeface="Century Gothic" panose="020B0502020202020204" pitchFamily="34" charset="0"/>
              </a:rPr>
              <a:t>“Annual contracts expire at the end of the school year. Accordingly, a teacher employed under an annual contract has no right to reemployment.” </a:t>
            </a:r>
            <a:r>
              <a:rPr lang="en-US" sz="1400" i="1" dirty="0">
                <a:solidFill>
                  <a:srgbClr val="5A5B5D"/>
                </a:solidFill>
                <a:latin typeface="Century Gothic" panose="020B0502020202020204" pitchFamily="34" charset="0"/>
              </a:rPr>
              <a:t>Id. </a:t>
            </a:r>
            <a:r>
              <a:rPr lang="en-US" sz="1400" dirty="0">
                <a:solidFill>
                  <a:srgbClr val="5A5B5D"/>
                </a:solidFill>
                <a:latin typeface="Century Gothic" panose="020B0502020202020204" pitchFamily="34" charset="0"/>
              </a:rPr>
              <a:t>at 479 (citations omitted</a:t>
            </a:r>
            <a:r>
              <a:rPr lang="en-US" sz="1400" dirty="0" smtClean="0">
                <a:solidFill>
                  <a:srgbClr val="5A5B5D"/>
                </a:solidFill>
                <a:latin typeface="Century Gothic" panose="020B0502020202020204" pitchFamily="34" charset="0"/>
              </a:rPr>
              <a:t>).</a:t>
            </a:r>
          </a:p>
          <a:p>
            <a:pPr marL="285750" indent="-285750">
              <a:buFont typeface="Arial" panose="020B0604020202020204" pitchFamily="34" charset="0"/>
              <a:buChar char="•"/>
            </a:pPr>
            <a:endParaRPr lang="en-US" sz="1400" dirty="0" smtClean="0">
              <a:solidFill>
                <a:srgbClr val="5A5B5D"/>
              </a:solidFill>
              <a:latin typeface="Century Gothic" panose="020B0502020202020204" pitchFamily="34" charset="0"/>
            </a:endParaRPr>
          </a:p>
          <a:p>
            <a:pPr marL="285750" indent="-285750">
              <a:buFont typeface="Arial" panose="020B0604020202020204" pitchFamily="34" charset="0"/>
              <a:buChar char="•"/>
            </a:pPr>
            <a:endParaRPr lang="en-US" sz="1400" dirty="0">
              <a:solidFill>
                <a:srgbClr val="5A5B5D"/>
              </a:solidFill>
              <a:latin typeface="Century Gothic" panose="020B0502020202020204" pitchFamily="34" charset="0"/>
            </a:endParaRPr>
          </a:p>
          <a:p>
            <a:endParaRPr lang="en-US" sz="400" b="1" dirty="0">
              <a:solidFill>
                <a:srgbClr val="5A5B5D"/>
              </a:solidFill>
              <a:latin typeface="Century Gothic" panose="020B0502020202020204" pitchFamily="34" charset="0"/>
            </a:endParaRPr>
          </a:p>
          <a:p>
            <a:pPr marL="285750" indent="-285750">
              <a:buFont typeface="Arial" panose="020B0604020202020204" pitchFamily="34" charset="0"/>
              <a:buChar char="•"/>
            </a:pPr>
            <a:endParaRPr lang="en-US" sz="1100" dirty="0" smtClean="0">
              <a:solidFill>
                <a:srgbClr val="5A5B5D"/>
              </a:solidFill>
              <a:latin typeface="Century Gothic" panose="020B0502020202020204" pitchFamily="34" charset="0"/>
            </a:endParaRPr>
          </a:p>
          <a:p>
            <a:r>
              <a:rPr lang="en-US" sz="1400" dirty="0" smtClean="0">
                <a:solidFill>
                  <a:srgbClr val="5A5B5D"/>
                </a:solidFill>
                <a:latin typeface="Century Gothic" panose="020B0502020202020204" pitchFamily="34" charset="0"/>
              </a:rPr>
              <a:t>“[</a:t>
            </a:r>
            <a:r>
              <a:rPr lang="en-US" sz="1400" dirty="0">
                <a:solidFill>
                  <a:srgbClr val="5A5B5D"/>
                </a:solidFill>
                <a:latin typeface="Century Gothic" panose="020B0502020202020204" pitchFamily="34" charset="0"/>
              </a:rPr>
              <a:t>I]</a:t>
            </a:r>
            <a:r>
              <a:rPr lang="en-US" sz="1400" dirty="0" err="1">
                <a:solidFill>
                  <a:srgbClr val="5A5B5D"/>
                </a:solidFill>
                <a:latin typeface="Century Gothic" panose="020B0502020202020204" pitchFamily="34" charset="0"/>
              </a:rPr>
              <a:t>nstructional</a:t>
            </a:r>
            <a:r>
              <a:rPr lang="en-US" sz="1400" dirty="0">
                <a:solidFill>
                  <a:srgbClr val="5A5B5D"/>
                </a:solidFill>
                <a:latin typeface="Century Gothic" panose="020B0502020202020204" pitchFamily="34" charset="0"/>
              </a:rPr>
              <a:t> staff employed under annual probationary contracts have no right to future employment after their annual contract expires.” </a:t>
            </a:r>
            <a:r>
              <a:rPr lang="en-US" sz="1400" i="1" dirty="0">
                <a:solidFill>
                  <a:srgbClr val="5A5B5D"/>
                </a:solidFill>
                <a:latin typeface="Century Gothic" panose="020B0502020202020204" pitchFamily="34" charset="0"/>
              </a:rPr>
              <a:t>Id. </a:t>
            </a:r>
            <a:r>
              <a:rPr lang="en-US" sz="1400" dirty="0">
                <a:solidFill>
                  <a:srgbClr val="5A5B5D"/>
                </a:solidFill>
                <a:latin typeface="Century Gothic" panose="020B0502020202020204" pitchFamily="34" charset="0"/>
              </a:rPr>
              <a:t>at 866</a:t>
            </a:r>
            <a:r>
              <a:rPr lang="en-US" sz="1400" dirty="0" smtClean="0">
                <a:solidFill>
                  <a:srgbClr val="5A5B5D"/>
                </a:solidFill>
                <a:latin typeface="Century Gothic" panose="020B0502020202020204" pitchFamily="34" charset="0"/>
              </a:rPr>
              <a:t>.</a:t>
            </a:r>
          </a:p>
          <a:p>
            <a:endParaRPr lang="en-US" sz="1400" i="1" dirty="0" smtClean="0">
              <a:solidFill>
                <a:srgbClr val="5A5B5D"/>
              </a:solidFill>
              <a:latin typeface="Century Gothic" panose="020B0502020202020204" pitchFamily="34" charset="0"/>
            </a:endParaRPr>
          </a:p>
          <a:p>
            <a:endParaRPr lang="en-US" sz="1400" i="1"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pPr marL="285750" indent="-285750">
              <a:buFont typeface="Arial" panose="020B0604020202020204" pitchFamily="34" charset="0"/>
              <a:buChar char="•"/>
            </a:pPr>
            <a:endParaRPr lang="en-US" sz="1100" dirty="0" smtClean="0">
              <a:solidFill>
                <a:srgbClr val="5A5B5D"/>
              </a:solidFill>
              <a:latin typeface="Century Gothic" panose="020B0502020202020204" pitchFamily="34" charset="0"/>
            </a:endParaRPr>
          </a:p>
          <a:p>
            <a:r>
              <a:rPr lang="en-US" sz="1400" dirty="0" smtClean="0">
                <a:solidFill>
                  <a:srgbClr val="5A5B5D"/>
                </a:solidFill>
                <a:latin typeface="Century Gothic" panose="020B0502020202020204" pitchFamily="34" charset="0"/>
              </a:rPr>
              <a:t>“[</a:t>
            </a:r>
            <a:r>
              <a:rPr lang="en-US" sz="1400" dirty="0">
                <a:solidFill>
                  <a:srgbClr val="5A5B5D"/>
                </a:solidFill>
                <a:latin typeface="Century Gothic" panose="020B0502020202020204" pitchFamily="34" charset="0"/>
              </a:rPr>
              <a:t>A]</a:t>
            </a:r>
            <a:r>
              <a:rPr lang="en-US" sz="1400" dirty="0" err="1">
                <a:solidFill>
                  <a:srgbClr val="5A5B5D"/>
                </a:solidFill>
                <a:latin typeface="Century Gothic" panose="020B0502020202020204" pitchFamily="34" charset="0"/>
              </a:rPr>
              <a:t>nnual</a:t>
            </a:r>
            <a:r>
              <a:rPr lang="en-US" sz="1400" dirty="0">
                <a:solidFill>
                  <a:srgbClr val="5A5B5D"/>
                </a:solidFill>
                <a:latin typeface="Century Gothic" panose="020B0502020202020204" pitchFamily="34" charset="0"/>
              </a:rPr>
              <a:t> contracts are simply permitted to expire at the end of the school year and teachers subject to such a contract have no right to re-employment.” </a:t>
            </a:r>
            <a:r>
              <a:rPr lang="en-US" sz="1400" i="1" dirty="0">
                <a:solidFill>
                  <a:srgbClr val="5A5B5D"/>
                </a:solidFill>
                <a:latin typeface="Century Gothic" panose="020B0502020202020204" pitchFamily="34" charset="0"/>
              </a:rPr>
              <a:t>Id. </a:t>
            </a:r>
            <a:r>
              <a:rPr lang="en-US" sz="1400" dirty="0">
                <a:solidFill>
                  <a:srgbClr val="5A5B5D"/>
                </a:solidFill>
                <a:latin typeface="Century Gothic" panose="020B0502020202020204" pitchFamily="34" charset="0"/>
              </a:rPr>
              <a:t>at 683 </a:t>
            </a:r>
            <a:r>
              <a:rPr lang="en-US" sz="1400" dirty="0" err="1">
                <a:solidFill>
                  <a:srgbClr val="5A5B5D"/>
                </a:solidFill>
                <a:latin typeface="Century Gothic" panose="020B0502020202020204" pitchFamily="34" charset="0"/>
              </a:rPr>
              <a:t>n.1</a:t>
            </a:r>
            <a:r>
              <a:rPr lang="en-US" sz="1400" dirty="0">
                <a:solidFill>
                  <a:srgbClr val="5A5B5D"/>
                </a:solidFill>
                <a:latin typeface="Century Gothic" panose="020B0502020202020204" pitchFamily="34" charset="0"/>
              </a:rPr>
              <a:t>.</a:t>
            </a:r>
          </a:p>
        </p:txBody>
      </p:sp>
      <p:sp>
        <p:nvSpPr>
          <p:cNvPr id="2" name="TextBox 1"/>
          <p:cNvSpPr txBox="1"/>
          <p:nvPr/>
        </p:nvSpPr>
        <p:spPr>
          <a:xfrm>
            <a:off x="0" y="1773282"/>
            <a:ext cx="7239000"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Gabriele </a:t>
            </a:r>
            <a:r>
              <a:rPr lang="en-US" sz="1400" b="1" i="1" dirty="0">
                <a:solidFill>
                  <a:schemeClr val="bg1"/>
                </a:solidFill>
                <a:latin typeface="Century Gothic" panose="020B0502020202020204" pitchFamily="34" charset="0"/>
              </a:rPr>
              <a:t>v. Sch. Bd. of Manatee </a:t>
            </a:r>
            <a:r>
              <a:rPr lang="en-US" sz="1400" b="1" i="1" dirty="0" err="1">
                <a:solidFill>
                  <a:schemeClr val="bg1"/>
                </a:solidFill>
                <a:latin typeface="Century Gothic" panose="020B0502020202020204" pitchFamily="34" charset="0"/>
              </a:rPr>
              <a:t>Cty</a:t>
            </a:r>
            <a:r>
              <a:rPr lang="en-US" sz="1400" b="1" i="1" dirty="0">
                <a:solidFill>
                  <a:schemeClr val="bg1"/>
                </a:solidFill>
                <a:latin typeface="Century Gothic" panose="020B0502020202020204" pitchFamily="34" charset="0"/>
              </a:rPr>
              <a:t>., </a:t>
            </a:r>
            <a:r>
              <a:rPr lang="en-US" sz="1400" b="1" dirty="0">
                <a:solidFill>
                  <a:schemeClr val="bg1"/>
                </a:solidFill>
                <a:latin typeface="Century Gothic" panose="020B0502020202020204" pitchFamily="34" charset="0"/>
              </a:rPr>
              <a:t>114 So. </a:t>
            </a:r>
            <a:r>
              <a:rPr lang="en-US" sz="1400" b="1" dirty="0" err="1">
                <a:solidFill>
                  <a:schemeClr val="bg1"/>
                </a:solidFill>
                <a:latin typeface="Century Gothic" panose="020B0502020202020204" pitchFamily="34" charset="0"/>
              </a:rPr>
              <a:t>3d</a:t>
            </a:r>
            <a:r>
              <a:rPr lang="en-US" sz="1400" b="1" dirty="0">
                <a:solidFill>
                  <a:schemeClr val="bg1"/>
                </a:solidFill>
                <a:latin typeface="Century Gothic" panose="020B0502020202020204" pitchFamily="34" charset="0"/>
              </a:rPr>
              <a:t> 477 (Fla. </a:t>
            </a:r>
            <a:r>
              <a:rPr lang="en-US" sz="1400" b="1" dirty="0" err="1">
                <a:solidFill>
                  <a:schemeClr val="bg1"/>
                </a:solidFill>
                <a:latin typeface="Century Gothic" panose="020B0502020202020204" pitchFamily="34" charset="0"/>
              </a:rPr>
              <a:t>2d</a:t>
            </a:r>
            <a:r>
              <a:rPr lang="en-US" sz="1400" b="1" dirty="0">
                <a:solidFill>
                  <a:schemeClr val="bg1"/>
                </a:solidFill>
                <a:latin typeface="Century Gothic" panose="020B0502020202020204" pitchFamily="34" charset="0"/>
              </a:rPr>
              <a:t> </a:t>
            </a:r>
            <a:r>
              <a:rPr lang="en-US" sz="1400" b="1" dirty="0" err="1">
                <a:solidFill>
                  <a:schemeClr val="bg1"/>
                </a:solidFill>
                <a:latin typeface="Century Gothic" panose="020B0502020202020204" pitchFamily="34" charset="0"/>
              </a:rPr>
              <a:t>DCA</a:t>
            </a:r>
            <a:r>
              <a:rPr lang="en-US" sz="1400" b="1" dirty="0">
                <a:solidFill>
                  <a:schemeClr val="bg1"/>
                </a:solidFill>
                <a:latin typeface="Century Gothic" panose="020B0502020202020204" pitchFamily="34" charset="0"/>
              </a:rPr>
              <a:t> 2013)</a:t>
            </a:r>
          </a:p>
        </p:txBody>
      </p:sp>
      <p:sp>
        <p:nvSpPr>
          <p:cNvPr id="7" name="TextBox 6"/>
          <p:cNvSpPr txBox="1"/>
          <p:nvPr/>
        </p:nvSpPr>
        <p:spPr>
          <a:xfrm>
            <a:off x="0" y="3037275"/>
            <a:ext cx="7391400"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Buckner </a:t>
            </a:r>
            <a:r>
              <a:rPr lang="en-US" sz="1400" b="1" i="1" dirty="0">
                <a:solidFill>
                  <a:schemeClr val="bg1"/>
                </a:solidFill>
                <a:latin typeface="Century Gothic" panose="020B0502020202020204" pitchFamily="34" charset="0"/>
              </a:rPr>
              <a:t>v. Sch. Bd. of Glades </a:t>
            </a:r>
            <a:r>
              <a:rPr lang="en-US" sz="1400" b="1" i="1" dirty="0" err="1">
                <a:solidFill>
                  <a:schemeClr val="bg1"/>
                </a:solidFill>
                <a:latin typeface="Century Gothic" panose="020B0502020202020204" pitchFamily="34" charset="0"/>
              </a:rPr>
              <a:t>Cty</a:t>
            </a:r>
            <a:r>
              <a:rPr lang="en-US" sz="1400" b="1" i="1" dirty="0">
                <a:solidFill>
                  <a:schemeClr val="bg1"/>
                </a:solidFill>
                <a:latin typeface="Century Gothic" panose="020B0502020202020204" pitchFamily="34" charset="0"/>
              </a:rPr>
              <a:t>., Fla., 718 So.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862 (Fla.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a:t>
            </a:r>
            <a:r>
              <a:rPr lang="en-US" sz="1400" b="1" i="1" dirty="0" err="1">
                <a:solidFill>
                  <a:schemeClr val="bg1"/>
                </a:solidFill>
                <a:latin typeface="Century Gothic" panose="020B0502020202020204" pitchFamily="34" charset="0"/>
              </a:rPr>
              <a:t>DCA</a:t>
            </a:r>
            <a:r>
              <a:rPr lang="en-US" sz="1400" b="1" i="1" dirty="0">
                <a:solidFill>
                  <a:schemeClr val="bg1"/>
                </a:solidFill>
                <a:latin typeface="Century Gothic" panose="020B0502020202020204" pitchFamily="34" charset="0"/>
              </a:rPr>
              <a:t> 1998) </a:t>
            </a:r>
          </a:p>
        </p:txBody>
      </p:sp>
      <p:sp>
        <p:nvSpPr>
          <p:cNvPr id="8" name="TextBox 7"/>
          <p:cNvSpPr txBox="1"/>
          <p:nvPr/>
        </p:nvSpPr>
        <p:spPr>
          <a:xfrm>
            <a:off x="-22412" y="4114800"/>
            <a:ext cx="7391400"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MacPherson </a:t>
            </a:r>
            <a:r>
              <a:rPr lang="en-US" sz="1400" b="1" i="1" dirty="0">
                <a:solidFill>
                  <a:schemeClr val="bg1"/>
                </a:solidFill>
                <a:latin typeface="Century Gothic" panose="020B0502020202020204" pitchFamily="34" charset="0"/>
              </a:rPr>
              <a:t>v. Sch. Bd. of Monroe </a:t>
            </a:r>
            <a:r>
              <a:rPr lang="en-US" sz="1400" b="1" i="1" dirty="0" err="1">
                <a:solidFill>
                  <a:schemeClr val="bg1"/>
                </a:solidFill>
                <a:latin typeface="Century Gothic" panose="020B0502020202020204" pitchFamily="34" charset="0"/>
              </a:rPr>
              <a:t>Cty</a:t>
            </a:r>
            <a:r>
              <a:rPr lang="en-US" sz="1400" b="1" i="1" dirty="0">
                <a:solidFill>
                  <a:schemeClr val="bg1"/>
                </a:solidFill>
                <a:latin typeface="Century Gothic" panose="020B0502020202020204" pitchFamily="34" charset="0"/>
              </a:rPr>
              <a:t>., 505 So.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682 (Fla. </a:t>
            </a:r>
            <a:r>
              <a:rPr lang="en-US" sz="1400" b="1" i="1" dirty="0" err="1">
                <a:solidFill>
                  <a:schemeClr val="bg1"/>
                </a:solidFill>
                <a:latin typeface="Century Gothic" panose="020B0502020202020204" pitchFamily="34" charset="0"/>
              </a:rPr>
              <a:t>3d</a:t>
            </a:r>
            <a:r>
              <a:rPr lang="en-US" sz="1400" b="1" i="1" dirty="0">
                <a:solidFill>
                  <a:schemeClr val="bg1"/>
                </a:solidFill>
                <a:latin typeface="Century Gothic" panose="020B0502020202020204" pitchFamily="34" charset="0"/>
              </a:rPr>
              <a:t> </a:t>
            </a:r>
            <a:r>
              <a:rPr lang="en-US" sz="1400" b="1" i="1" dirty="0" err="1">
                <a:solidFill>
                  <a:schemeClr val="bg1"/>
                </a:solidFill>
                <a:latin typeface="Century Gothic" panose="020B0502020202020204" pitchFamily="34" charset="0"/>
              </a:rPr>
              <a:t>DCA</a:t>
            </a:r>
            <a:r>
              <a:rPr lang="en-US" sz="1400" b="1" i="1" dirty="0">
                <a:solidFill>
                  <a:schemeClr val="bg1"/>
                </a:solidFill>
                <a:latin typeface="Century Gothic" panose="020B0502020202020204" pitchFamily="34" charset="0"/>
              </a:rPr>
              <a:t> 1987) </a:t>
            </a:r>
          </a:p>
        </p:txBody>
      </p:sp>
    </p:spTree>
    <p:extLst>
      <p:ext uri="{BB962C8B-B14F-4D97-AF65-F5344CB8AC3E}">
        <p14:creationId xmlns:p14="http://schemas.microsoft.com/office/powerpoint/2010/main" val="17323035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523135"/>
            <a:ext cx="3348994" cy="400110"/>
          </a:xfrm>
          <a:prstGeom prst="rect">
            <a:avLst/>
          </a:prstGeom>
        </p:spPr>
        <p:txBody>
          <a:bodyPr wrap="none">
            <a:spAutoFit/>
          </a:bodyPr>
          <a:lstStyle/>
          <a:p>
            <a:r>
              <a:rPr lang="en-US" sz="2000" b="1" dirty="0">
                <a:solidFill>
                  <a:srgbClr val="0D4876"/>
                </a:solidFill>
                <a:latin typeface="Century Gothic" panose="020B0502020202020204" pitchFamily="34" charset="0"/>
              </a:rPr>
              <a:t>Response from the Unions</a:t>
            </a:r>
          </a:p>
        </p:txBody>
      </p:sp>
      <p:sp>
        <p:nvSpPr>
          <p:cNvPr id="6" name="Rectangle 5"/>
          <p:cNvSpPr/>
          <p:nvPr/>
        </p:nvSpPr>
        <p:spPr>
          <a:xfrm>
            <a:off x="838200" y="2209800"/>
            <a:ext cx="7600950" cy="1077218"/>
          </a:xfrm>
          <a:prstGeom prst="rect">
            <a:avLst/>
          </a:prstGeom>
          <a:noFill/>
        </p:spPr>
        <p:txBody>
          <a:bodyPr wrap="square">
            <a:spAutoFit/>
          </a:bodyPr>
          <a:lstStyle/>
          <a:p>
            <a:r>
              <a:rPr lang="en-US" sz="1600" b="1" dirty="0">
                <a:solidFill>
                  <a:srgbClr val="A90533"/>
                </a:solidFill>
                <a:latin typeface="Century Gothic" panose="020B0502020202020204" pitchFamily="34" charset="0"/>
              </a:rPr>
              <a:t>Various teachers’ unions felt the </a:t>
            </a:r>
            <a:r>
              <a:rPr lang="en-US" sz="1600" b="1" dirty="0" err="1">
                <a:solidFill>
                  <a:srgbClr val="A90533"/>
                </a:solidFill>
                <a:latin typeface="Century Gothic" panose="020B0502020202020204" pitchFamily="34" charset="0"/>
              </a:rPr>
              <a:t>SSA</a:t>
            </a:r>
            <a:r>
              <a:rPr lang="en-US" sz="1600" b="1" dirty="0">
                <a:solidFill>
                  <a:srgbClr val="A90533"/>
                </a:solidFill>
                <a:latin typeface="Century Gothic" panose="020B0502020202020204" pitchFamily="34" charset="0"/>
              </a:rPr>
              <a:t> removed job security and responded by attempting to negotiate language into their Collective Bargaining Agreements that provided for automatic renewal of teaching contracts under certain circumstances.</a:t>
            </a:r>
          </a:p>
        </p:txBody>
      </p:sp>
    </p:spTree>
    <p:extLst>
      <p:ext uri="{BB962C8B-B14F-4D97-AF65-F5344CB8AC3E}">
        <p14:creationId xmlns:p14="http://schemas.microsoft.com/office/powerpoint/2010/main" val="20739081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4"/>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l="7538"/>
          <a:stretch/>
        </p:blipFill>
        <p:spPr>
          <a:xfrm>
            <a:off x="3733800" y="1981200"/>
            <a:ext cx="4882646" cy="2743200"/>
          </a:xfrm>
          <a:prstGeom prst="rect">
            <a:avLst/>
          </a:prstGeom>
          <a:solidFill>
            <a:schemeClr val="tx1"/>
          </a:solidFill>
          <a:ln w="63500">
            <a:noFill/>
          </a:ln>
        </p:spPr>
      </p:pic>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33400" y="1447800"/>
            <a:ext cx="2954655" cy="4191000"/>
          </a:xfrm>
          <a:prstGeom prst="rect">
            <a:avLst/>
          </a:prstGeom>
        </p:spPr>
      </p:pic>
    </p:spTree>
    <p:extLst>
      <p:ext uri="{BB962C8B-B14F-4D97-AF65-F5344CB8AC3E}">
        <p14:creationId xmlns:p14="http://schemas.microsoft.com/office/powerpoint/2010/main" val="10214730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523135"/>
            <a:ext cx="4506362" cy="400110"/>
          </a:xfrm>
          <a:prstGeom prst="rect">
            <a:avLst/>
          </a:prstGeom>
        </p:spPr>
        <p:txBody>
          <a:bodyPr wrap="none">
            <a:spAutoFit/>
          </a:bodyPr>
          <a:lstStyle/>
          <a:p>
            <a:r>
              <a:rPr lang="en-US" sz="2000" b="1" dirty="0">
                <a:solidFill>
                  <a:srgbClr val="0D4876"/>
                </a:solidFill>
                <a:latin typeface="Century Gothic" panose="020B0502020202020204" pitchFamily="34" charset="0"/>
              </a:rPr>
              <a:t>A </a:t>
            </a:r>
            <a:r>
              <a:rPr lang="en-US" sz="2000" b="1" dirty="0" smtClean="0">
                <a:solidFill>
                  <a:srgbClr val="0D4876"/>
                </a:solidFill>
                <a:latin typeface="Century Gothic" panose="020B0502020202020204" pitchFamily="34" charset="0"/>
              </a:rPr>
              <a:t>Right </a:t>
            </a:r>
            <a:r>
              <a:rPr lang="en-US" sz="2000" b="1" dirty="0">
                <a:solidFill>
                  <a:srgbClr val="0D4876"/>
                </a:solidFill>
                <a:latin typeface="Century Gothic" panose="020B0502020202020204" pitchFamily="34" charset="0"/>
              </a:rPr>
              <a:t>to Continued Employment?</a:t>
            </a:r>
          </a:p>
        </p:txBody>
      </p:sp>
      <p:sp>
        <p:nvSpPr>
          <p:cNvPr id="6" name="Rectangle 5"/>
          <p:cNvSpPr/>
          <p:nvPr/>
        </p:nvSpPr>
        <p:spPr>
          <a:xfrm>
            <a:off x="838200" y="2209800"/>
            <a:ext cx="7600950" cy="923330"/>
          </a:xfrm>
          <a:prstGeom prst="rect">
            <a:avLst/>
          </a:prstGeom>
        </p:spPr>
        <p:txBody>
          <a:bodyPr wrap="square">
            <a:spAutoFit/>
          </a:bodyPr>
          <a:lstStyle/>
          <a:p>
            <a:r>
              <a:rPr lang="en-US" sz="1600" dirty="0">
                <a:solidFill>
                  <a:srgbClr val="5A5B5D"/>
                </a:solidFill>
                <a:latin typeface="Century Gothic" panose="020B0502020202020204" pitchFamily="34" charset="0"/>
              </a:rPr>
              <a:t>For an employee to have a protected interest in the renewal of an employment contract, the employee must have a </a:t>
            </a:r>
            <a:r>
              <a:rPr lang="en-US" sz="1600" u="sng" dirty="0">
                <a:solidFill>
                  <a:srgbClr val="5A5B5D"/>
                </a:solidFill>
                <a:latin typeface="Century Gothic" panose="020B0502020202020204" pitchFamily="34" charset="0"/>
              </a:rPr>
              <a:t>property right</a:t>
            </a:r>
            <a:r>
              <a:rPr lang="en-US" sz="1600" dirty="0">
                <a:solidFill>
                  <a:srgbClr val="5A5B5D"/>
                </a:solidFill>
                <a:latin typeface="Century Gothic" panose="020B0502020202020204" pitchFamily="34" charset="0"/>
              </a:rPr>
              <a:t> in continued employment</a:t>
            </a:r>
            <a:r>
              <a:rPr lang="en-US" sz="1600" dirty="0" smtClean="0">
                <a:solidFill>
                  <a:srgbClr val="5A5B5D"/>
                </a:solidFill>
                <a:latin typeface="Century Gothic" panose="020B0502020202020204" pitchFamily="34" charset="0"/>
              </a:rPr>
              <a:t>.</a:t>
            </a:r>
          </a:p>
          <a:p>
            <a:endParaRPr lang="en-US" sz="600" dirty="0" smtClean="0">
              <a:solidFill>
                <a:srgbClr val="5A5B5D"/>
              </a:solidFill>
              <a:latin typeface="Century Gothic" panose="020B0502020202020204" pitchFamily="34" charset="0"/>
            </a:endParaRPr>
          </a:p>
        </p:txBody>
      </p:sp>
      <p:sp>
        <p:nvSpPr>
          <p:cNvPr id="4" name="TextBox 3"/>
          <p:cNvSpPr txBox="1"/>
          <p:nvPr/>
        </p:nvSpPr>
        <p:spPr>
          <a:xfrm>
            <a:off x="0" y="3200400"/>
            <a:ext cx="7467600" cy="307777"/>
          </a:xfrm>
          <a:prstGeom prst="rect">
            <a:avLst/>
          </a:prstGeom>
          <a:solidFill>
            <a:srgbClr val="A19981"/>
          </a:solidFill>
        </p:spPr>
        <p:txBody>
          <a:bodyPr wrap="square" rtlCol="0">
            <a:spAutoFit/>
          </a:bodyPr>
          <a:lstStyle/>
          <a:p>
            <a:pPr algn="ctr"/>
            <a:r>
              <a:rPr lang="en-US" sz="1400" b="1" i="1" dirty="0" smtClean="0">
                <a:solidFill>
                  <a:schemeClr val="bg1"/>
                </a:solidFill>
                <a:latin typeface="Century Gothic" panose="020B0502020202020204" pitchFamily="34" charset="0"/>
              </a:rPr>
              <a:t>		Cleveland </a:t>
            </a:r>
            <a:r>
              <a:rPr lang="en-US" sz="1400" b="1" i="1" dirty="0">
                <a:solidFill>
                  <a:schemeClr val="bg1"/>
                </a:solidFill>
                <a:latin typeface="Century Gothic" panose="020B0502020202020204" pitchFamily="34" charset="0"/>
              </a:rPr>
              <a:t>Bd. of Edu. v. </a:t>
            </a:r>
            <a:r>
              <a:rPr lang="en-US" sz="1400" b="1" i="1" dirty="0" err="1">
                <a:solidFill>
                  <a:schemeClr val="bg1"/>
                </a:solidFill>
                <a:latin typeface="Century Gothic" panose="020B0502020202020204" pitchFamily="34" charset="0"/>
              </a:rPr>
              <a:t>Loudermill</a:t>
            </a:r>
            <a:r>
              <a:rPr lang="en-US" sz="1400" b="1" i="1" dirty="0">
                <a:solidFill>
                  <a:schemeClr val="bg1"/>
                </a:solidFill>
                <a:latin typeface="Century Gothic" panose="020B0502020202020204" pitchFamily="34" charset="0"/>
              </a:rPr>
              <a:t>, 470 U.S. 532, 538 (1985)</a:t>
            </a:r>
          </a:p>
        </p:txBody>
      </p:sp>
    </p:spTree>
    <p:extLst>
      <p:ext uri="{BB962C8B-B14F-4D97-AF65-F5344CB8AC3E}">
        <p14:creationId xmlns:p14="http://schemas.microsoft.com/office/powerpoint/2010/main" val="26680801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523135"/>
            <a:ext cx="2300630" cy="400110"/>
          </a:xfrm>
          <a:prstGeom prst="rect">
            <a:avLst/>
          </a:prstGeom>
        </p:spPr>
        <p:txBody>
          <a:bodyPr wrap="none">
            <a:spAutoFit/>
          </a:bodyPr>
          <a:lstStyle/>
          <a:p>
            <a:r>
              <a:rPr lang="en-US" sz="2000" b="1" dirty="0">
                <a:solidFill>
                  <a:srgbClr val="0D4876"/>
                </a:solidFill>
                <a:latin typeface="Century Gothic" panose="020B0502020202020204" pitchFamily="34" charset="0"/>
              </a:rPr>
              <a:t>Property Interests</a:t>
            </a:r>
          </a:p>
        </p:txBody>
      </p:sp>
      <p:sp>
        <p:nvSpPr>
          <p:cNvPr id="6" name="Rectangle 5"/>
          <p:cNvSpPr/>
          <p:nvPr/>
        </p:nvSpPr>
        <p:spPr>
          <a:xfrm>
            <a:off x="838200" y="2209800"/>
            <a:ext cx="7600950" cy="2431435"/>
          </a:xfrm>
          <a:prstGeom prst="rect">
            <a:avLst/>
          </a:prstGeom>
        </p:spPr>
        <p:txBody>
          <a:bodyPr wrap="square">
            <a:spAutoFit/>
          </a:bodyPr>
          <a:lstStyle/>
          <a:p>
            <a:pPr>
              <a:spcBef>
                <a:spcPts val="0"/>
              </a:spcBef>
            </a:pPr>
            <a:r>
              <a:rPr lang="en-US" sz="1600" dirty="0">
                <a:solidFill>
                  <a:srgbClr val="5A5B5D"/>
                </a:solidFill>
                <a:latin typeface="Century Gothic" panose="020B0502020202020204" pitchFamily="34" charset="0"/>
              </a:rPr>
              <a:t>“Property interests are not created by the Constitution, ‘they are created and their dimensions are defined by existing rules or understandings that stem from an independent source such as state law.’ </a:t>
            </a:r>
            <a:r>
              <a:rPr lang="en-US" sz="1600" dirty="0" smtClean="0">
                <a:solidFill>
                  <a:srgbClr val="5A5B5D"/>
                </a:solidFill>
                <a:latin typeface="Century Gothic" panose="020B0502020202020204" pitchFamily="34" charset="0"/>
              </a:rPr>
              <a:t>”</a:t>
            </a:r>
          </a:p>
          <a:p>
            <a:pPr>
              <a:spcBef>
                <a:spcPts val="0"/>
              </a:spcBef>
            </a:pPr>
            <a:endParaRPr lang="en-US" sz="600" dirty="0" smtClean="0">
              <a:solidFill>
                <a:srgbClr val="5A5B5D"/>
              </a:solidFill>
              <a:latin typeface="Century Gothic" panose="020B0502020202020204" pitchFamily="34" charset="0"/>
            </a:endParaRPr>
          </a:p>
          <a:p>
            <a:pPr>
              <a:spcBef>
                <a:spcPts val="0"/>
              </a:spcBef>
            </a:pPr>
            <a:endParaRPr lang="en-US" sz="600" dirty="0">
              <a:solidFill>
                <a:srgbClr val="5A5B5D"/>
              </a:solidFill>
              <a:latin typeface="Century Gothic" panose="020B0502020202020204" pitchFamily="34" charset="0"/>
            </a:endParaRPr>
          </a:p>
          <a:p>
            <a:pPr>
              <a:spcBef>
                <a:spcPts val="0"/>
              </a:spcBef>
            </a:pPr>
            <a:endParaRPr lang="en-US" sz="600" dirty="0" smtClean="0">
              <a:solidFill>
                <a:srgbClr val="5A5B5D"/>
              </a:solidFill>
              <a:latin typeface="Century Gothic" panose="020B0502020202020204" pitchFamily="34" charset="0"/>
            </a:endParaRPr>
          </a:p>
          <a:p>
            <a:pPr>
              <a:spcBef>
                <a:spcPts val="0"/>
              </a:spcBef>
            </a:pPr>
            <a:endParaRPr lang="en-US" sz="600" dirty="0">
              <a:solidFill>
                <a:srgbClr val="5A5B5D"/>
              </a:solidFill>
              <a:latin typeface="Century Gothic" panose="020B0502020202020204" pitchFamily="34" charset="0"/>
            </a:endParaRPr>
          </a:p>
          <a:p>
            <a:pPr>
              <a:spcBef>
                <a:spcPts val="0"/>
              </a:spcBef>
            </a:pPr>
            <a:endParaRPr lang="en-US" sz="600" dirty="0" smtClean="0">
              <a:solidFill>
                <a:srgbClr val="5A5B5D"/>
              </a:solidFill>
              <a:latin typeface="Century Gothic" panose="020B0502020202020204" pitchFamily="34" charset="0"/>
            </a:endParaRPr>
          </a:p>
          <a:p>
            <a:pPr>
              <a:spcBef>
                <a:spcPts val="0"/>
              </a:spcBef>
            </a:pPr>
            <a:endParaRPr lang="en-US" sz="600" dirty="0">
              <a:solidFill>
                <a:srgbClr val="5A5B5D"/>
              </a:solidFill>
              <a:latin typeface="Century Gothic" panose="020B0502020202020204" pitchFamily="34" charset="0"/>
            </a:endParaRPr>
          </a:p>
          <a:p>
            <a:endParaRPr lang="en-US" sz="2000" dirty="0">
              <a:solidFill>
                <a:srgbClr val="5A5B5D"/>
              </a:solidFill>
              <a:latin typeface="Century Gothic" panose="020B0502020202020204" pitchFamily="34" charset="0"/>
            </a:endParaRPr>
          </a:p>
          <a:p>
            <a:r>
              <a:rPr lang="en-US" sz="1600" i="1" dirty="0">
                <a:solidFill>
                  <a:srgbClr val="5A5B5D"/>
                </a:solidFill>
                <a:latin typeface="Century Gothic" panose="020B0502020202020204" pitchFamily="34" charset="0"/>
              </a:rPr>
              <a:t>Board of Regents v. Roth</a:t>
            </a:r>
            <a:r>
              <a:rPr lang="en-US" sz="1600" dirty="0">
                <a:solidFill>
                  <a:srgbClr val="5A5B5D"/>
                </a:solidFill>
                <a:latin typeface="Century Gothic" panose="020B0502020202020204" pitchFamily="34" charset="0"/>
              </a:rPr>
              <a:t> stands for the proposition that such rights are created and defined by the </a:t>
            </a:r>
            <a:r>
              <a:rPr lang="en-US" sz="1600" u="sng" dirty="0">
                <a:solidFill>
                  <a:srgbClr val="5A5B5D"/>
                </a:solidFill>
                <a:latin typeface="Century Gothic" panose="020B0502020202020204" pitchFamily="34" charset="0"/>
              </a:rPr>
              <a:t>terms of employment</a:t>
            </a:r>
            <a:r>
              <a:rPr lang="en-US" sz="1600" dirty="0">
                <a:solidFill>
                  <a:srgbClr val="5A5B5D"/>
                </a:solidFill>
                <a:latin typeface="Century Gothic" panose="020B0502020202020204" pitchFamily="34" charset="0"/>
              </a:rPr>
              <a:t>, </a:t>
            </a:r>
            <a:r>
              <a:rPr lang="en-US" sz="1600" u="sng" dirty="0">
                <a:solidFill>
                  <a:srgbClr val="5A5B5D"/>
                </a:solidFill>
                <a:latin typeface="Century Gothic" panose="020B0502020202020204" pitchFamily="34" charset="0"/>
              </a:rPr>
              <a:t>state statutes</a:t>
            </a:r>
            <a:r>
              <a:rPr lang="en-US" sz="1600" dirty="0">
                <a:solidFill>
                  <a:srgbClr val="5A5B5D"/>
                </a:solidFill>
                <a:latin typeface="Century Gothic" panose="020B0502020202020204" pitchFamily="34" charset="0"/>
              </a:rPr>
              <a:t>, and </a:t>
            </a:r>
            <a:r>
              <a:rPr lang="en-US" sz="1600" u="sng" dirty="0">
                <a:solidFill>
                  <a:srgbClr val="5A5B5D"/>
                </a:solidFill>
                <a:latin typeface="Century Gothic" panose="020B0502020202020204" pitchFamily="34" charset="0"/>
              </a:rPr>
              <a:t>school rules or policies</a:t>
            </a:r>
            <a:r>
              <a:rPr lang="en-US" sz="1600" dirty="0">
                <a:solidFill>
                  <a:srgbClr val="5A5B5D"/>
                </a:solidFill>
                <a:latin typeface="Century Gothic" panose="020B0502020202020204" pitchFamily="34" charset="0"/>
              </a:rPr>
              <a:t>.</a:t>
            </a:r>
          </a:p>
        </p:txBody>
      </p:sp>
      <p:sp>
        <p:nvSpPr>
          <p:cNvPr id="4" name="TextBox 3"/>
          <p:cNvSpPr txBox="1"/>
          <p:nvPr/>
        </p:nvSpPr>
        <p:spPr>
          <a:xfrm>
            <a:off x="0" y="3163907"/>
            <a:ext cx="7467600" cy="523220"/>
          </a:xfrm>
          <a:prstGeom prst="rect">
            <a:avLst/>
          </a:prstGeom>
          <a:solidFill>
            <a:srgbClr val="A19981"/>
          </a:solidFill>
        </p:spPr>
        <p:txBody>
          <a:bodyPr wrap="square" rtlCol="0">
            <a:spAutoFit/>
          </a:bodyPr>
          <a:lstStyle/>
          <a:p>
            <a:pPr algn="ctr"/>
            <a:r>
              <a:rPr lang="en-US" sz="1400" b="1" i="1" dirty="0" smtClean="0">
                <a:solidFill>
                  <a:schemeClr val="bg1"/>
                </a:solidFill>
                <a:latin typeface="Century Gothic" panose="020B0502020202020204" pitchFamily="34" charset="0"/>
              </a:rPr>
              <a:t>	Cleveland </a:t>
            </a:r>
            <a:r>
              <a:rPr lang="en-US" sz="1400" b="1" i="1" dirty="0">
                <a:solidFill>
                  <a:schemeClr val="bg1"/>
                </a:solidFill>
                <a:latin typeface="Century Gothic" panose="020B0502020202020204" pitchFamily="34" charset="0"/>
              </a:rPr>
              <a:t>Bd. of Edu. v. </a:t>
            </a:r>
            <a:r>
              <a:rPr lang="en-US" sz="1400" b="1" i="1" dirty="0" err="1">
                <a:solidFill>
                  <a:schemeClr val="bg1"/>
                </a:solidFill>
                <a:latin typeface="Century Gothic" panose="020B0502020202020204" pitchFamily="34" charset="0"/>
              </a:rPr>
              <a:t>Loudermill</a:t>
            </a:r>
            <a:r>
              <a:rPr lang="en-US" sz="1400" b="1" i="1" dirty="0">
                <a:solidFill>
                  <a:schemeClr val="bg1"/>
                </a:solidFill>
                <a:latin typeface="Century Gothic" panose="020B0502020202020204" pitchFamily="34" charset="0"/>
              </a:rPr>
              <a:t>,  470 U.S. 532, 538 (1985) (quoting Bd. </a:t>
            </a:r>
            <a:r>
              <a:rPr lang="en-US" sz="1400" b="1" i="1" dirty="0" smtClean="0">
                <a:solidFill>
                  <a:schemeClr val="bg1"/>
                </a:solidFill>
                <a:latin typeface="Century Gothic" panose="020B0502020202020204" pitchFamily="34" charset="0"/>
              </a:rPr>
              <a:t>			of </a:t>
            </a:r>
            <a:r>
              <a:rPr lang="en-US" sz="1400" b="1" i="1" dirty="0">
                <a:solidFill>
                  <a:schemeClr val="bg1"/>
                </a:solidFill>
                <a:latin typeface="Century Gothic" panose="020B0502020202020204" pitchFamily="34" charset="0"/>
              </a:rPr>
              <a:t>Regents v. Roth, 408 U.S. 564, 577 (1972)) </a:t>
            </a:r>
          </a:p>
        </p:txBody>
      </p:sp>
    </p:spTree>
    <p:extLst>
      <p:ext uri="{BB962C8B-B14F-4D97-AF65-F5344CB8AC3E}">
        <p14:creationId xmlns:p14="http://schemas.microsoft.com/office/powerpoint/2010/main" val="42071751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523135"/>
            <a:ext cx="1694695" cy="400110"/>
          </a:xfrm>
          <a:prstGeom prst="rect">
            <a:avLst/>
          </a:prstGeom>
        </p:spPr>
        <p:txBody>
          <a:bodyPr wrap="none">
            <a:spAutoFit/>
          </a:bodyPr>
          <a:lstStyle/>
          <a:p>
            <a:r>
              <a:rPr lang="en-US" sz="2000" b="1" dirty="0">
                <a:solidFill>
                  <a:srgbClr val="0D4876"/>
                </a:solidFill>
                <a:latin typeface="Century Gothic" panose="020B0502020202020204" pitchFamily="34" charset="0"/>
              </a:rPr>
              <a:t>Due Process</a:t>
            </a:r>
          </a:p>
        </p:txBody>
      </p:sp>
      <p:sp>
        <p:nvSpPr>
          <p:cNvPr id="6" name="Rectangle 5"/>
          <p:cNvSpPr/>
          <p:nvPr/>
        </p:nvSpPr>
        <p:spPr>
          <a:xfrm>
            <a:off x="838200" y="2209800"/>
            <a:ext cx="7600950" cy="1815882"/>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The due process clauses of the United States Constitution require that when a person is deprived of “life, liberty, or property,” they will be afforded notice and an opportunity to be heard.</a:t>
            </a:r>
          </a:p>
          <a:p>
            <a:pPr marL="285750" indent="-285750">
              <a:buFont typeface="Arial" panose="020B0604020202020204" pitchFamily="34" charset="0"/>
              <a:buChar char="•"/>
            </a:pPr>
            <a:endParaRPr lang="en-US" sz="16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Certain public-sector employees have developed a property interest in continued employment, and are entitled to certain process prior to discipline or termination.</a:t>
            </a:r>
          </a:p>
        </p:txBody>
      </p:sp>
    </p:spTree>
    <p:extLst>
      <p:ext uri="{BB962C8B-B14F-4D97-AF65-F5344CB8AC3E}">
        <p14:creationId xmlns:p14="http://schemas.microsoft.com/office/powerpoint/2010/main" val="42332533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1925" y="1363644"/>
            <a:ext cx="1452642" cy="400110"/>
          </a:xfrm>
          <a:prstGeom prst="rect">
            <a:avLst/>
          </a:prstGeom>
        </p:spPr>
        <p:txBody>
          <a:bodyPr wrap="none">
            <a:spAutoFit/>
          </a:bodyPr>
          <a:lstStyle/>
          <a:p>
            <a:r>
              <a:rPr lang="en-US" sz="2000" b="1" dirty="0" err="1">
                <a:solidFill>
                  <a:srgbClr val="0D4876"/>
                </a:solidFill>
                <a:latin typeface="Century Gothic" panose="020B0502020202020204" pitchFamily="34" charset="0"/>
              </a:rPr>
              <a:t>Loudermill</a:t>
            </a:r>
            <a:endParaRPr lang="en-US" sz="2000" b="1" dirty="0">
              <a:solidFill>
                <a:srgbClr val="0D4876"/>
              </a:solidFill>
              <a:latin typeface="Century Gothic" panose="020B0502020202020204" pitchFamily="34" charset="0"/>
            </a:endParaRPr>
          </a:p>
        </p:txBody>
      </p:sp>
      <p:sp>
        <p:nvSpPr>
          <p:cNvPr id="6" name="Rectangle 5"/>
          <p:cNvSpPr/>
          <p:nvPr/>
        </p:nvSpPr>
        <p:spPr>
          <a:xfrm>
            <a:off x="771525" y="1905000"/>
            <a:ext cx="7600950" cy="3046988"/>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James </a:t>
            </a: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was a Cleveland Board of Education employee hired as a security guard</a:t>
            </a:r>
            <a:r>
              <a:rPr lang="en-US" sz="1600" dirty="0" smtClean="0">
                <a:solidFill>
                  <a:srgbClr val="5A5B5D"/>
                </a:solidFill>
                <a:latin typeface="Century Gothic" panose="020B0502020202020204" pitchFamily="34" charset="0"/>
              </a:rPr>
              <a:t>.</a:t>
            </a:r>
          </a:p>
          <a:p>
            <a:endParaRPr lang="en-US" sz="4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Eleven months after </a:t>
            </a: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was hired, the Board discovered he had lied on his application</a:t>
            </a:r>
            <a:r>
              <a:rPr lang="en-US" sz="1600" dirty="0" smtClean="0">
                <a:solidFill>
                  <a:srgbClr val="5A5B5D"/>
                </a:solidFill>
                <a:latin typeface="Century Gothic" panose="020B0502020202020204" pitchFamily="34" charset="0"/>
              </a:rPr>
              <a:t>.</a:t>
            </a:r>
          </a:p>
          <a:p>
            <a:endParaRPr lang="en-US" sz="4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had stated he was never convicted of a felony, when he had in fact been convicted of grand larceny 11 years prior</a:t>
            </a:r>
            <a:r>
              <a:rPr lang="en-US" sz="1600" dirty="0" smtClean="0">
                <a:solidFill>
                  <a:srgbClr val="5A5B5D"/>
                </a:solidFill>
                <a:latin typeface="Century Gothic" panose="020B0502020202020204" pitchFamily="34" charset="0"/>
              </a:rPr>
              <a:t>.</a:t>
            </a:r>
          </a:p>
          <a:p>
            <a:endParaRPr lang="en-US" sz="4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was dismissed for dishonesty. He was not given an opportunity to respond to the charge of dishonesty or challenge his dismissal.</a:t>
            </a:r>
          </a:p>
          <a:p>
            <a:endParaRPr lang="en-US" sz="4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Pursuant to a state statute, </a:t>
            </a: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could be terminated only for cause, and could obtain administrative review if discharged.</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921656"/>
            <a:ext cx="154309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9139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1925" y="1363644"/>
            <a:ext cx="1452642" cy="400110"/>
          </a:xfrm>
          <a:prstGeom prst="rect">
            <a:avLst/>
          </a:prstGeom>
        </p:spPr>
        <p:txBody>
          <a:bodyPr wrap="none">
            <a:spAutoFit/>
          </a:bodyPr>
          <a:lstStyle/>
          <a:p>
            <a:r>
              <a:rPr lang="en-US" sz="2000" b="1" dirty="0" err="1">
                <a:solidFill>
                  <a:srgbClr val="0D4876"/>
                </a:solidFill>
                <a:latin typeface="Century Gothic" panose="020B0502020202020204" pitchFamily="34" charset="0"/>
              </a:rPr>
              <a:t>Loudermill</a:t>
            </a:r>
            <a:endParaRPr lang="en-US" sz="2000" b="1" dirty="0">
              <a:solidFill>
                <a:srgbClr val="0D4876"/>
              </a:solidFill>
              <a:latin typeface="Century Gothic" panose="020B0502020202020204" pitchFamily="34" charset="0"/>
            </a:endParaRPr>
          </a:p>
        </p:txBody>
      </p:sp>
      <p:sp>
        <p:nvSpPr>
          <p:cNvPr id="6" name="Rectangle 5"/>
          <p:cNvSpPr/>
          <p:nvPr/>
        </p:nvSpPr>
        <p:spPr>
          <a:xfrm>
            <a:off x="771525" y="1905000"/>
            <a:ext cx="7600950" cy="2062103"/>
          </a:xfrm>
          <a:prstGeom prst="rect">
            <a:avLst/>
          </a:prstGeom>
        </p:spPr>
        <p:txBody>
          <a:bodyPr wrap="square">
            <a:spAutoFit/>
          </a:bodyPr>
          <a:lstStyle/>
          <a:p>
            <a:pPr marL="285750" indent="-285750">
              <a:buFont typeface="Arial" panose="020B0604020202020204" pitchFamily="34" charset="0"/>
              <a:buChar char="•"/>
            </a:pP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appealed his dismissal to the Cleveland Civil Service Commission, arguing that he thought the conviction was only a misdemeanor. The Commission upheld the dismissal</a:t>
            </a:r>
            <a:r>
              <a:rPr lang="en-US" sz="1600" dirty="0" smtClean="0">
                <a:solidFill>
                  <a:srgbClr val="5A5B5D"/>
                </a:solidFill>
                <a:latin typeface="Century Gothic" panose="020B0502020202020204" pitchFamily="34" charset="0"/>
              </a:rPr>
              <a:t>.</a:t>
            </a:r>
          </a:p>
          <a:p>
            <a:endParaRPr lang="en-US" sz="16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then challenged his dismissal in federal court, where he argued that he should have been given an opportunity to respond to the charges against him prior to removal. The case made it to the U.S. Supreme Court.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921656"/>
            <a:ext cx="154309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6745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1925" y="1363644"/>
            <a:ext cx="3393878" cy="400110"/>
          </a:xfrm>
          <a:prstGeom prst="rect">
            <a:avLst/>
          </a:prstGeom>
        </p:spPr>
        <p:txBody>
          <a:bodyPr wrap="none">
            <a:spAutoFit/>
          </a:bodyPr>
          <a:lstStyle/>
          <a:p>
            <a:r>
              <a:rPr lang="en-US" sz="2000" b="1" dirty="0" err="1" smtClean="0">
                <a:solidFill>
                  <a:srgbClr val="0D4876"/>
                </a:solidFill>
                <a:latin typeface="Century Gothic" panose="020B0502020202020204" pitchFamily="34" charset="0"/>
              </a:rPr>
              <a:t>Loudermill</a:t>
            </a:r>
            <a:r>
              <a:rPr lang="en-US" sz="2000" b="1" dirty="0" smtClean="0">
                <a:solidFill>
                  <a:srgbClr val="0D4876"/>
                </a:solidFill>
                <a:latin typeface="Century Gothic" panose="020B0502020202020204" pitchFamily="34" charset="0"/>
              </a:rPr>
              <a:t> Requirements </a:t>
            </a:r>
            <a:endParaRPr lang="en-US" sz="2000" b="1" dirty="0">
              <a:solidFill>
                <a:srgbClr val="0D4876"/>
              </a:solidFill>
              <a:latin typeface="Century Gothic" panose="020B0502020202020204" pitchFamily="34" charset="0"/>
            </a:endParaRPr>
          </a:p>
        </p:txBody>
      </p:sp>
      <p:sp>
        <p:nvSpPr>
          <p:cNvPr id="6" name="Rectangle 5"/>
          <p:cNvSpPr/>
          <p:nvPr/>
        </p:nvSpPr>
        <p:spPr>
          <a:xfrm>
            <a:off x="771525" y="1905000"/>
            <a:ext cx="7600950" cy="1815882"/>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The U.S. Supreme Court stated that an essential principle of due process is that a deprivation of life, liberty, or property, “be preceded by notice and opportunity for hearing appropriate to the nature of the case.”</a:t>
            </a:r>
          </a:p>
          <a:p>
            <a:pPr marL="285750" indent="-285750">
              <a:buFont typeface="Arial" panose="020B0604020202020204" pitchFamily="34" charset="0"/>
              <a:buChar char="•"/>
            </a:pPr>
            <a:endParaRPr lang="en-US" sz="16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In the case of the discharge of a school board employee who could be terminated only for cause, that principle requires “some kind of a hearing” prior to the discharge.</a:t>
            </a:r>
          </a:p>
        </p:txBody>
      </p:sp>
    </p:spTree>
    <p:extLst>
      <p:ext uri="{BB962C8B-B14F-4D97-AF65-F5344CB8AC3E}">
        <p14:creationId xmlns:p14="http://schemas.microsoft.com/office/powerpoint/2010/main" val="40192154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043135"/>
            <a:ext cx="2743200" cy="115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716741" y="2197076"/>
            <a:ext cx="7391400" cy="4155728"/>
          </a:xfrm>
        </p:spPr>
        <p:txBody>
          <a:bodyPr>
            <a:normAutofit/>
          </a:bodyPr>
          <a:lstStyle/>
          <a:p>
            <a:pPr marL="0" indent="0">
              <a:buClr>
                <a:srgbClr val="0D4876"/>
              </a:buClr>
              <a:buNone/>
            </a:pPr>
            <a:r>
              <a:rPr lang="en-US" sz="2000" dirty="0">
                <a:solidFill>
                  <a:srgbClr val="5A5B5D"/>
                </a:solidFill>
              </a:rPr>
              <a:t>Overview of the Student Success Act (SSA)</a:t>
            </a:r>
          </a:p>
          <a:p>
            <a:pPr marL="0" indent="0">
              <a:buClr>
                <a:srgbClr val="0D4876"/>
              </a:buClr>
              <a:buNone/>
            </a:pPr>
            <a:endParaRPr lang="en-US" sz="2000" dirty="0">
              <a:solidFill>
                <a:srgbClr val="5A5B5D"/>
              </a:solidFill>
            </a:endParaRPr>
          </a:p>
          <a:p>
            <a:pPr marL="0" indent="0">
              <a:buClr>
                <a:srgbClr val="0D4876"/>
              </a:buClr>
              <a:buNone/>
            </a:pPr>
            <a:r>
              <a:rPr lang="en-US" sz="2000" dirty="0">
                <a:solidFill>
                  <a:srgbClr val="5A5B5D"/>
                </a:solidFill>
              </a:rPr>
              <a:t>Response to the SSA</a:t>
            </a:r>
          </a:p>
          <a:p>
            <a:pPr marL="0" indent="0">
              <a:buClr>
                <a:srgbClr val="0D4876"/>
              </a:buClr>
              <a:buNone/>
            </a:pPr>
            <a:endParaRPr lang="en-US" sz="2000" dirty="0">
              <a:solidFill>
                <a:srgbClr val="5A5B5D"/>
              </a:solidFill>
            </a:endParaRPr>
          </a:p>
          <a:p>
            <a:pPr marL="0" indent="0">
              <a:buClr>
                <a:srgbClr val="0D4876"/>
              </a:buClr>
              <a:buNone/>
            </a:pPr>
            <a:r>
              <a:rPr lang="en-US" sz="2000" dirty="0">
                <a:solidFill>
                  <a:srgbClr val="5A5B5D"/>
                </a:solidFill>
              </a:rPr>
              <a:t>Property and due process rights in employment</a:t>
            </a:r>
          </a:p>
          <a:p>
            <a:pPr marL="0" indent="0">
              <a:buClr>
                <a:srgbClr val="0D4876"/>
              </a:buClr>
              <a:buNone/>
            </a:pPr>
            <a:endParaRPr lang="en-US" sz="2000" dirty="0">
              <a:solidFill>
                <a:srgbClr val="5A5B5D"/>
              </a:solidFill>
            </a:endParaRPr>
          </a:p>
          <a:p>
            <a:pPr marL="0" indent="0">
              <a:buClr>
                <a:srgbClr val="0D4876"/>
              </a:buClr>
              <a:buNone/>
            </a:pPr>
            <a:r>
              <a:rPr lang="en-US" sz="2000" dirty="0">
                <a:solidFill>
                  <a:srgbClr val="5A5B5D"/>
                </a:solidFill>
              </a:rPr>
              <a:t>Changes and attempted changes to the SSA</a:t>
            </a:r>
          </a:p>
          <a:p>
            <a:pPr marL="0" indent="0">
              <a:buClr>
                <a:srgbClr val="0D4876"/>
              </a:buClr>
              <a:buNone/>
            </a:pPr>
            <a:endParaRPr lang="en-US" sz="2000" dirty="0">
              <a:solidFill>
                <a:srgbClr val="5A5B5D"/>
              </a:solidFill>
            </a:endParaRPr>
          </a:p>
          <a:p>
            <a:pPr marL="0" indent="0">
              <a:buClr>
                <a:srgbClr val="0D4876"/>
              </a:buClr>
              <a:buNone/>
            </a:pPr>
            <a:r>
              <a:rPr lang="en-US" sz="2000" dirty="0">
                <a:solidFill>
                  <a:srgbClr val="5A5B5D"/>
                </a:solidFill>
              </a:rPr>
              <a:t>Conclusions and questions</a:t>
            </a:r>
          </a:p>
          <a:p>
            <a:pPr marL="0" indent="0">
              <a:buNone/>
            </a:pPr>
            <a:endParaRPr lang="en-US" sz="1800" dirty="0">
              <a:solidFill>
                <a:srgbClr val="5A5B5D"/>
              </a:solidFill>
            </a:endParaRPr>
          </a:p>
          <a:p>
            <a:pPr marL="0" indent="0">
              <a:buNone/>
            </a:pPr>
            <a:endParaRPr lang="en-US" sz="2400" dirty="0">
              <a:solidFill>
                <a:srgbClr val="5A5B5D"/>
              </a:solidFill>
            </a:endParaRPr>
          </a:p>
          <a:p>
            <a:pPr marL="0" indent="0">
              <a:buNone/>
            </a:pPr>
            <a:endParaRPr lang="en-US" dirty="0"/>
          </a:p>
        </p:txBody>
      </p:sp>
      <p:sp>
        <p:nvSpPr>
          <p:cNvPr id="4" name="TextBox 3"/>
          <p:cNvSpPr txBox="1"/>
          <p:nvPr/>
        </p:nvSpPr>
        <p:spPr>
          <a:xfrm>
            <a:off x="914400" y="2133600"/>
            <a:ext cx="838200" cy="3724096"/>
          </a:xfrm>
          <a:prstGeom prst="rect">
            <a:avLst/>
          </a:prstGeom>
          <a:noFill/>
        </p:spPr>
        <p:txBody>
          <a:bodyPr wrap="square" rtlCol="0">
            <a:spAutoFit/>
          </a:bodyPr>
          <a:lstStyle/>
          <a:p>
            <a:pPr algn="r"/>
            <a:r>
              <a:rPr lang="en-US" sz="2400" b="1" dirty="0">
                <a:solidFill>
                  <a:srgbClr val="0D4876"/>
                </a:solidFill>
                <a:latin typeface="Century Gothic" panose="020B0502020202020204" pitchFamily="34" charset="0"/>
              </a:rPr>
              <a:t>I.</a:t>
            </a:r>
          </a:p>
          <a:p>
            <a:pPr algn="r"/>
            <a:endParaRPr lang="en-US" sz="2800" b="1" dirty="0">
              <a:solidFill>
                <a:srgbClr val="0D4876"/>
              </a:solidFill>
              <a:latin typeface="Century Gothic" panose="020B0502020202020204" pitchFamily="34" charset="0"/>
            </a:endParaRPr>
          </a:p>
          <a:p>
            <a:pPr algn="r"/>
            <a:r>
              <a:rPr lang="en-US" sz="2400" b="1" dirty="0">
                <a:solidFill>
                  <a:srgbClr val="0D4876"/>
                </a:solidFill>
                <a:latin typeface="Century Gothic" panose="020B0502020202020204" pitchFamily="34" charset="0"/>
              </a:rPr>
              <a:t>II.</a:t>
            </a:r>
          </a:p>
          <a:p>
            <a:pPr algn="r"/>
            <a:endParaRPr lang="en-US" sz="800" b="1" dirty="0">
              <a:solidFill>
                <a:srgbClr val="0D4876"/>
              </a:solidFill>
              <a:latin typeface="Century Gothic" panose="020B0502020202020204" pitchFamily="34" charset="0"/>
            </a:endParaRPr>
          </a:p>
          <a:p>
            <a:pPr algn="r"/>
            <a:endParaRPr lang="en-US" sz="2400" b="1" dirty="0">
              <a:solidFill>
                <a:srgbClr val="0D4876"/>
              </a:solidFill>
              <a:latin typeface="Century Gothic" panose="020B0502020202020204" pitchFamily="34" charset="0"/>
            </a:endParaRPr>
          </a:p>
          <a:p>
            <a:pPr algn="r"/>
            <a:r>
              <a:rPr lang="en-US" sz="2400" b="1" dirty="0">
                <a:solidFill>
                  <a:srgbClr val="0D4876"/>
                </a:solidFill>
                <a:latin typeface="Century Gothic" panose="020B0502020202020204" pitchFamily="34" charset="0"/>
              </a:rPr>
              <a:t>III.</a:t>
            </a:r>
          </a:p>
          <a:p>
            <a:pPr algn="r"/>
            <a:endParaRPr lang="en-US" sz="2800" b="1" dirty="0">
              <a:solidFill>
                <a:srgbClr val="0D4876"/>
              </a:solidFill>
              <a:latin typeface="Century Gothic" panose="020B0502020202020204" pitchFamily="34" charset="0"/>
            </a:endParaRPr>
          </a:p>
          <a:p>
            <a:pPr algn="r"/>
            <a:r>
              <a:rPr lang="en-US" sz="2400" b="1" dirty="0">
                <a:solidFill>
                  <a:srgbClr val="0D4876"/>
                </a:solidFill>
                <a:latin typeface="Century Gothic" panose="020B0502020202020204" pitchFamily="34" charset="0"/>
              </a:rPr>
              <a:t>IV.</a:t>
            </a:r>
          </a:p>
          <a:p>
            <a:pPr algn="r"/>
            <a:endParaRPr lang="en-US" sz="2800" b="1" dirty="0">
              <a:solidFill>
                <a:srgbClr val="0D4876"/>
              </a:solidFill>
              <a:latin typeface="Century Gothic" panose="020B0502020202020204" pitchFamily="34" charset="0"/>
            </a:endParaRPr>
          </a:p>
          <a:p>
            <a:pPr algn="r"/>
            <a:r>
              <a:rPr lang="en-US" sz="2400" b="1" dirty="0">
                <a:solidFill>
                  <a:srgbClr val="0D4876"/>
                </a:solidFill>
                <a:latin typeface="Century Gothic" panose="020B0502020202020204" pitchFamily="34" charset="0"/>
              </a:rPr>
              <a:t>V.</a:t>
            </a:r>
          </a:p>
        </p:txBody>
      </p:sp>
    </p:spTree>
    <p:extLst>
      <p:ext uri="{BB962C8B-B14F-4D97-AF65-F5344CB8AC3E}">
        <p14:creationId xmlns:p14="http://schemas.microsoft.com/office/powerpoint/2010/main" val="12158925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1925" y="1363644"/>
            <a:ext cx="3393878" cy="400110"/>
          </a:xfrm>
          <a:prstGeom prst="rect">
            <a:avLst/>
          </a:prstGeom>
        </p:spPr>
        <p:txBody>
          <a:bodyPr wrap="none">
            <a:spAutoFit/>
          </a:bodyPr>
          <a:lstStyle/>
          <a:p>
            <a:r>
              <a:rPr lang="en-US" sz="2000" b="1" dirty="0" err="1" smtClean="0">
                <a:solidFill>
                  <a:srgbClr val="0D4876"/>
                </a:solidFill>
                <a:latin typeface="Century Gothic" panose="020B0502020202020204" pitchFamily="34" charset="0"/>
              </a:rPr>
              <a:t>Loudermill</a:t>
            </a:r>
            <a:r>
              <a:rPr lang="en-US" sz="2000" b="1" dirty="0" smtClean="0">
                <a:solidFill>
                  <a:srgbClr val="0D4876"/>
                </a:solidFill>
                <a:latin typeface="Century Gothic" panose="020B0502020202020204" pitchFamily="34" charset="0"/>
              </a:rPr>
              <a:t> Requirements </a:t>
            </a:r>
            <a:endParaRPr lang="en-US" sz="2000" b="1" dirty="0">
              <a:solidFill>
                <a:srgbClr val="0D4876"/>
              </a:solidFill>
              <a:latin typeface="Century Gothic" panose="020B0502020202020204" pitchFamily="34" charset="0"/>
            </a:endParaRPr>
          </a:p>
        </p:txBody>
      </p:sp>
      <p:sp>
        <p:nvSpPr>
          <p:cNvPr id="6" name="Rectangle 5"/>
          <p:cNvSpPr/>
          <p:nvPr/>
        </p:nvSpPr>
        <p:spPr>
          <a:xfrm>
            <a:off x="771525" y="1905000"/>
            <a:ext cx="7600950" cy="2677656"/>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The need for a hearing is evident from a balancing of</a:t>
            </a:r>
            <a:r>
              <a:rPr lang="en-US" sz="1600" dirty="0" smtClean="0">
                <a:solidFill>
                  <a:srgbClr val="5A5B5D"/>
                </a:solidFill>
                <a:latin typeface="Century Gothic" panose="020B0502020202020204" pitchFamily="34" charset="0"/>
              </a:rPr>
              <a:t>:</a:t>
            </a: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endParaRPr lang="en-US" sz="4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pPr marL="285750" indent="-285750">
              <a:buFont typeface="Arial" panose="020B0604020202020204" pitchFamily="34" charset="0"/>
              <a:buChar char="•"/>
            </a:pPr>
            <a:endParaRPr lang="en-US" sz="1600" dirty="0">
              <a:solidFill>
                <a:srgbClr val="5A5B5D"/>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33709686"/>
              </p:ext>
            </p:extLst>
          </p:nvPr>
        </p:nvGraphicFramePr>
        <p:xfrm>
          <a:off x="2209800" y="2362200"/>
          <a:ext cx="4724400" cy="2438400"/>
        </p:xfrm>
        <a:graphic>
          <a:graphicData uri="http://schemas.openxmlformats.org/drawingml/2006/table">
            <a:tbl>
              <a:tblPr>
                <a:tableStyleId>{5C22544A-7EE6-4342-B048-85BDC9FD1C3A}</a:tableStyleId>
              </a:tblPr>
              <a:tblGrid>
                <a:gridCol w="4724400"/>
              </a:tblGrid>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u="none"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dirty="0" smtClean="0">
                          <a:solidFill>
                            <a:schemeClr val="bg1"/>
                          </a:solidFill>
                          <a:latin typeface="Century Gothic" panose="020B0502020202020204" pitchFamily="34" charset="0"/>
                        </a:rPr>
                        <a:t>Private interests in retaining employment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u="none" dirty="0" smtClean="0">
                        <a:solidFill>
                          <a:schemeClr val="bg1"/>
                        </a:solidFill>
                        <a:latin typeface="Century Gothic" panose="020B0502020202020204" pitchFamily="34" charset="0"/>
                      </a:endParaRPr>
                    </a:p>
                  </a:txBody>
                  <a:tcPr>
                    <a:solidFill>
                      <a:srgbClr val="A19981"/>
                    </a:solidFill>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entury Gothic" panose="020B0502020202020204" pitchFamily="34" charset="0"/>
                        </a:rPr>
                        <a:t>Governmental interests in expeditious removal of unsatisfactory employees</a:t>
                      </a:r>
                    </a:p>
                  </a:txBody>
                  <a:tcPr>
                    <a:solidFill>
                      <a:srgbClr val="A19981"/>
                    </a:solidFill>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entury Gothic" panose="020B0502020202020204" pitchFamily="34" charset="0"/>
                        </a:rPr>
                        <a:t>Avoidance of administrative burdens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latin typeface="Century Gothic" panose="020B0502020202020204" pitchFamily="34" charset="0"/>
                      </a:endParaRPr>
                    </a:p>
                  </a:txBody>
                  <a:tcPr>
                    <a:solidFill>
                      <a:srgbClr val="A19981"/>
                    </a:solidFill>
                  </a:tcPr>
                </a:tc>
              </a:tr>
              <a:tr h="60960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latin typeface="Century Gothic" panose="020B0502020202020204"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Century Gothic" panose="020B0502020202020204" pitchFamily="34" charset="0"/>
                        </a:rPr>
                        <a:t>The risk of erroneous termination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latin typeface="Century Gothic" panose="020B0502020202020204" pitchFamily="34" charset="0"/>
                      </a:endParaRPr>
                    </a:p>
                  </a:txBody>
                  <a:tcPr>
                    <a:solidFill>
                      <a:srgbClr val="A19981"/>
                    </a:solidFill>
                  </a:tcPr>
                </a:tc>
              </a:tr>
            </a:tbl>
          </a:graphicData>
        </a:graphic>
      </p:graphicFrame>
      <p:sp>
        <p:nvSpPr>
          <p:cNvPr id="2" name="Rectangle 1"/>
          <p:cNvSpPr/>
          <p:nvPr/>
        </p:nvSpPr>
        <p:spPr>
          <a:xfrm>
            <a:off x="821925" y="5029200"/>
            <a:ext cx="7712475" cy="830997"/>
          </a:xfrm>
          <a:prstGeom prst="rect">
            <a:avLst/>
          </a:prstGeom>
        </p:spPr>
        <p:txBody>
          <a:bodyPr wrap="square">
            <a:spAutoFit/>
          </a:bodyPr>
          <a:lstStyle/>
          <a:p>
            <a:pPr marL="285750" indent="-285750">
              <a:buFont typeface="Arial" panose="020B0604020202020204" pitchFamily="34" charset="0"/>
              <a:buChar char="•"/>
            </a:pP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was later entitled to a full administrative hearing and judicial review so, in balancing these requirements, the predetermination hearing “need not be elaborate.”</a:t>
            </a:r>
          </a:p>
        </p:txBody>
      </p:sp>
    </p:spTree>
    <p:extLst>
      <p:ext uri="{BB962C8B-B14F-4D97-AF65-F5344CB8AC3E}">
        <p14:creationId xmlns:p14="http://schemas.microsoft.com/office/powerpoint/2010/main" val="34812416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1925" y="1363644"/>
            <a:ext cx="3393878" cy="400110"/>
          </a:xfrm>
          <a:prstGeom prst="rect">
            <a:avLst/>
          </a:prstGeom>
        </p:spPr>
        <p:txBody>
          <a:bodyPr wrap="none">
            <a:spAutoFit/>
          </a:bodyPr>
          <a:lstStyle/>
          <a:p>
            <a:r>
              <a:rPr lang="en-US" sz="2000" b="1" dirty="0" err="1" smtClean="0">
                <a:solidFill>
                  <a:srgbClr val="0D4876"/>
                </a:solidFill>
                <a:latin typeface="Century Gothic" panose="020B0502020202020204" pitchFamily="34" charset="0"/>
              </a:rPr>
              <a:t>Loudermill</a:t>
            </a:r>
            <a:r>
              <a:rPr lang="en-US" sz="2000" b="1" dirty="0" smtClean="0">
                <a:solidFill>
                  <a:srgbClr val="0D4876"/>
                </a:solidFill>
                <a:latin typeface="Century Gothic" panose="020B0502020202020204" pitchFamily="34" charset="0"/>
              </a:rPr>
              <a:t> Requirements </a:t>
            </a:r>
            <a:endParaRPr lang="en-US" sz="2000" b="1" dirty="0">
              <a:solidFill>
                <a:srgbClr val="0D4876"/>
              </a:solidFill>
              <a:latin typeface="Century Gothic" panose="020B0502020202020204" pitchFamily="34" charset="0"/>
            </a:endParaRPr>
          </a:p>
        </p:txBody>
      </p:sp>
      <p:sp>
        <p:nvSpPr>
          <p:cNvPr id="6" name="Rectangle 5"/>
          <p:cNvSpPr/>
          <p:nvPr/>
        </p:nvSpPr>
        <p:spPr>
          <a:xfrm>
            <a:off x="771525" y="1905000"/>
            <a:ext cx="7600950" cy="3170099"/>
          </a:xfrm>
          <a:prstGeom prst="rect">
            <a:avLst/>
          </a:prstGeom>
        </p:spPr>
        <p:txBody>
          <a:bodyPr wrap="square">
            <a:spAutoFit/>
          </a:bodyPr>
          <a:lstStyle/>
          <a:p>
            <a:pPr marL="285750" indent="-285750">
              <a:buFont typeface="Arial" panose="020B0604020202020204" pitchFamily="34" charset="0"/>
              <a:buChar char="•"/>
            </a:pP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also argued that the delay between his termination and the administrative proceedings “took too long.” </a:t>
            </a:r>
            <a:endParaRPr lang="en-US" sz="1600" dirty="0" smtClean="0">
              <a:solidFill>
                <a:srgbClr val="5A5B5D"/>
              </a:solidFill>
              <a:latin typeface="Century Gothic" panose="020B0502020202020204" pitchFamily="34" charset="0"/>
            </a:endParaRPr>
          </a:p>
          <a:p>
            <a:endParaRPr lang="en-US" sz="4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400" dirty="0">
                <a:solidFill>
                  <a:srgbClr val="5A5B5D"/>
                </a:solidFill>
                <a:latin typeface="Century Gothic" panose="020B0502020202020204" pitchFamily="34" charset="0"/>
              </a:rPr>
              <a:t>He was dismissed in November 1980.</a:t>
            </a:r>
          </a:p>
          <a:p>
            <a:pPr marL="742950" lvl="1" indent="-285750">
              <a:buFont typeface="Arial" panose="020B0604020202020204" pitchFamily="34" charset="0"/>
              <a:buChar char="•"/>
            </a:pPr>
            <a:r>
              <a:rPr lang="en-US" sz="1400" dirty="0">
                <a:solidFill>
                  <a:srgbClr val="5A5B5D"/>
                </a:solidFill>
                <a:latin typeface="Century Gothic" panose="020B0502020202020204" pitchFamily="34" charset="0"/>
              </a:rPr>
              <a:t>Administrative hearing held before a “referee” on January 29, 1981.</a:t>
            </a:r>
          </a:p>
          <a:p>
            <a:pPr marL="742950" lvl="1" indent="-285750">
              <a:buFont typeface="Arial" panose="020B0604020202020204" pitchFamily="34" charset="0"/>
              <a:buChar char="•"/>
            </a:pPr>
            <a:r>
              <a:rPr lang="en-US" sz="1400" dirty="0">
                <a:solidFill>
                  <a:srgbClr val="5A5B5D"/>
                </a:solidFill>
                <a:latin typeface="Century Gothic" panose="020B0502020202020204" pitchFamily="34" charset="0"/>
              </a:rPr>
              <a:t>The Commission heard argument on July 20, 1981, orally announcing they would uphold the dismissal.</a:t>
            </a:r>
          </a:p>
          <a:p>
            <a:pPr marL="742950" lvl="1" indent="-285750">
              <a:buFont typeface="Arial" panose="020B0604020202020204" pitchFamily="34" charset="0"/>
              <a:buChar char="•"/>
            </a:pPr>
            <a:r>
              <a:rPr lang="en-US" sz="1400" dirty="0">
                <a:solidFill>
                  <a:srgbClr val="5A5B5D"/>
                </a:solidFill>
                <a:latin typeface="Century Gothic" panose="020B0502020202020204" pitchFamily="34" charset="0"/>
              </a:rPr>
              <a:t>Proposed findings of fact and conclusions of law were issued on August 10, 1981.</a:t>
            </a:r>
          </a:p>
          <a:p>
            <a:pPr marL="285750" indent="-285750">
              <a:buFont typeface="Arial" panose="020B0604020202020204" pitchFamily="34" charset="0"/>
              <a:buChar char="•"/>
            </a:pPr>
            <a:endParaRPr lang="en-US" sz="16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Due process requires that a hearing be provided “at a meaningful time.” While at some point a delay in the post-termination hearing would be unconstitutional, in this case the nine months was not so long as to be a constitutional deprivation.</a:t>
            </a:r>
          </a:p>
        </p:txBody>
      </p:sp>
    </p:spTree>
    <p:extLst>
      <p:ext uri="{BB962C8B-B14F-4D97-AF65-F5344CB8AC3E}">
        <p14:creationId xmlns:p14="http://schemas.microsoft.com/office/powerpoint/2010/main" val="13967553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1925" y="1363644"/>
            <a:ext cx="2584362" cy="400110"/>
          </a:xfrm>
          <a:prstGeom prst="rect">
            <a:avLst/>
          </a:prstGeom>
        </p:spPr>
        <p:txBody>
          <a:bodyPr wrap="none">
            <a:spAutoFit/>
          </a:bodyPr>
          <a:lstStyle/>
          <a:p>
            <a:r>
              <a:rPr lang="en-US" sz="2000" b="1" dirty="0">
                <a:solidFill>
                  <a:srgbClr val="0D4876"/>
                </a:solidFill>
                <a:latin typeface="Century Gothic" panose="020B0502020202020204" pitchFamily="34" charset="0"/>
              </a:rPr>
              <a:t>When Rights Attach</a:t>
            </a:r>
          </a:p>
        </p:txBody>
      </p:sp>
      <p:sp>
        <p:nvSpPr>
          <p:cNvPr id="6" name="Rectangle 5"/>
          <p:cNvSpPr/>
          <p:nvPr/>
        </p:nvSpPr>
        <p:spPr>
          <a:xfrm>
            <a:off x="771524" y="1905000"/>
            <a:ext cx="7686675" cy="892552"/>
          </a:xfrm>
          <a:prstGeom prst="rect">
            <a:avLst/>
          </a:prstGeom>
        </p:spPr>
        <p:txBody>
          <a:bodyPr wrap="square">
            <a:spAutoFit/>
          </a:bodyPr>
          <a:lstStyle/>
          <a:p>
            <a:r>
              <a:rPr lang="en-US" sz="1600" dirty="0">
                <a:solidFill>
                  <a:srgbClr val="5A5B5D"/>
                </a:solidFill>
                <a:latin typeface="Century Gothic" panose="020B0502020202020204" pitchFamily="34" charset="0"/>
              </a:rPr>
              <a:t>A school employee has a protected property interest in continued employment when they have “a ‘</a:t>
            </a:r>
            <a:r>
              <a:rPr lang="en-US" sz="1600" b="1" u="sng" dirty="0">
                <a:solidFill>
                  <a:srgbClr val="5A5B5D"/>
                </a:solidFill>
                <a:latin typeface="Century Gothic" panose="020B0502020202020204" pitchFamily="34" charset="0"/>
              </a:rPr>
              <a:t>legitimate claim of entitlement</a:t>
            </a:r>
            <a:r>
              <a:rPr lang="en-US" sz="1600" dirty="0">
                <a:solidFill>
                  <a:srgbClr val="5A5B5D"/>
                </a:solidFill>
                <a:latin typeface="Century Gothic" panose="020B0502020202020204" pitchFamily="34" charset="0"/>
              </a:rPr>
              <a:t>’ that must be protected under the due process clause</a:t>
            </a:r>
            <a:r>
              <a:rPr lang="en-US" sz="1600" dirty="0" smtClean="0">
                <a:solidFill>
                  <a:srgbClr val="5A5B5D"/>
                </a:solidFill>
                <a:latin typeface="Century Gothic" panose="020B0502020202020204" pitchFamily="34" charset="0"/>
              </a:rPr>
              <a:t>.”</a:t>
            </a:r>
          </a:p>
          <a:p>
            <a:endParaRPr lang="en-US" sz="400" dirty="0">
              <a:solidFill>
                <a:srgbClr val="5A5B5D"/>
              </a:solidFill>
              <a:latin typeface="Century Gothic" panose="020B0502020202020204" pitchFamily="34" charset="0"/>
            </a:endParaRPr>
          </a:p>
        </p:txBody>
      </p:sp>
      <p:sp>
        <p:nvSpPr>
          <p:cNvPr id="4" name="TextBox 3"/>
          <p:cNvSpPr txBox="1"/>
          <p:nvPr/>
        </p:nvSpPr>
        <p:spPr>
          <a:xfrm>
            <a:off x="0" y="2916145"/>
            <a:ext cx="8104094" cy="307777"/>
          </a:xfrm>
          <a:prstGeom prst="rect">
            <a:avLst/>
          </a:prstGeom>
          <a:solidFill>
            <a:srgbClr val="A19981"/>
          </a:solidFill>
        </p:spPr>
        <p:txBody>
          <a:bodyPr wrap="square" rtlCol="0">
            <a:spAutoFit/>
          </a:bodyPr>
          <a:lstStyle/>
          <a:p>
            <a:pPr marL="0" lvl="1"/>
            <a:r>
              <a:rPr lang="en-US" sz="1400" b="1" i="1" dirty="0" smtClean="0">
                <a:solidFill>
                  <a:schemeClr val="bg1"/>
                </a:solidFill>
                <a:latin typeface="Century Gothic" panose="020B0502020202020204" pitchFamily="34" charset="0"/>
              </a:rPr>
              <a:t>	Hinson </a:t>
            </a:r>
            <a:r>
              <a:rPr lang="en-US" sz="1400" b="1" i="1" dirty="0">
                <a:solidFill>
                  <a:schemeClr val="bg1"/>
                </a:solidFill>
                <a:latin typeface="Century Gothic" panose="020B0502020202020204" pitchFamily="34" charset="0"/>
              </a:rPr>
              <a:t>v. Clinch </a:t>
            </a:r>
            <a:r>
              <a:rPr lang="en-US" sz="1400" b="1" i="1" dirty="0" err="1">
                <a:solidFill>
                  <a:schemeClr val="bg1"/>
                </a:solidFill>
                <a:latin typeface="Century Gothic" panose="020B0502020202020204" pitchFamily="34" charset="0"/>
              </a:rPr>
              <a:t>Cty</a:t>
            </a:r>
            <a:r>
              <a:rPr lang="en-US" sz="1400" b="1" i="1" dirty="0">
                <a:solidFill>
                  <a:schemeClr val="bg1"/>
                </a:solidFill>
                <a:latin typeface="Century Gothic" panose="020B0502020202020204" pitchFamily="34" charset="0"/>
              </a:rPr>
              <a:t> Bd. of Edu., 231 </a:t>
            </a:r>
            <a:r>
              <a:rPr lang="en-US" sz="1400" b="1" i="1" dirty="0" err="1">
                <a:solidFill>
                  <a:schemeClr val="bg1"/>
                </a:solidFill>
                <a:latin typeface="Century Gothic" panose="020B0502020202020204" pitchFamily="34" charset="0"/>
              </a:rPr>
              <a:t>F.3d</a:t>
            </a:r>
            <a:r>
              <a:rPr lang="en-US" sz="1400" b="1" i="1" dirty="0">
                <a:solidFill>
                  <a:schemeClr val="bg1"/>
                </a:solidFill>
                <a:latin typeface="Century Gothic" panose="020B0502020202020204" pitchFamily="34" charset="0"/>
              </a:rPr>
              <a:t> 821, 832 (11th Cir. 2000</a:t>
            </a:r>
            <a:r>
              <a:rPr lang="en-US" sz="1400" b="1" i="1" dirty="0" smtClean="0">
                <a:solidFill>
                  <a:schemeClr val="bg1"/>
                </a:solidFill>
                <a:latin typeface="Century Gothic" panose="020B0502020202020204" pitchFamily="34" charset="0"/>
              </a:rPr>
              <a:t>) </a:t>
            </a:r>
            <a:r>
              <a:rPr lang="en-US" sz="1200" dirty="0">
                <a:solidFill>
                  <a:schemeClr val="bg1"/>
                </a:solidFill>
                <a:latin typeface="Century Gothic" panose="020B0502020202020204" pitchFamily="34" charset="0"/>
              </a:rPr>
              <a:t>(emphasis added</a:t>
            </a:r>
            <a:r>
              <a:rPr lang="en-US" sz="1200" dirty="0" smtClean="0">
                <a:solidFill>
                  <a:schemeClr val="bg1"/>
                </a:solidFill>
                <a:latin typeface="Century Gothic" panose="020B0502020202020204" pitchFamily="34" charset="0"/>
              </a:rPr>
              <a:t>).</a:t>
            </a:r>
            <a:endParaRPr lang="en-US"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460639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5357557" cy="400110"/>
          </a:xfrm>
          <a:prstGeom prst="rect">
            <a:avLst/>
          </a:prstGeom>
        </p:spPr>
        <p:txBody>
          <a:bodyPr wrap="none">
            <a:spAutoFit/>
          </a:bodyPr>
          <a:lstStyle/>
          <a:p>
            <a:r>
              <a:rPr lang="en-US" sz="2000" b="1" dirty="0">
                <a:solidFill>
                  <a:srgbClr val="0D4876"/>
                </a:solidFill>
                <a:latin typeface="Century Gothic" panose="020B0502020202020204" pitchFamily="34" charset="0"/>
              </a:rPr>
              <a:t>What </a:t>
            </a:r>
            <a:r>
              <a:rPr lang="en-US" sz="2000" b="1" dirty="0" smtClean="0">
                <a:solidFill>
                  <a:srgbClr val="0D4876"/>
                </a:solidFill>
                <a:latin typeface="Century Gothic" panose="020B0502020202020204" pitchFamily="34" charset="0"/>
              </a:rPr>
              <a:t>Does </a:t>
            </a:r>
            <a:r>
              <a:rPr lang="en-US" sz="2000" b="1" dirty="0">
                <a:solidFill>
                  <a:srgbClr val="0D4876"/>
                </a:solidFill>
                <a:latin typeface="Century Gothic" panose="020B0502020202020204" pitchFamily="34" charset="0"/>
              </a:rPr>
              <a:t>this </a:t>
            </a:r>
            <a:r>
              <a:rPr lang="en-US" sz="2000" b="1" dirty="0" smtClean="0">
                <a:solidFill>
                  <a:srgbClr val="0D4876"/>
                </a:solidFill>
                <a:latin typeface="Century Gothic" panose="020B0502020202020204" pitchFamily="34" charset="0"/>
              </a:rPr>
              <a:t>Mean </a:t>
            </a:r>
            <a:r>
              <a:rPr lang="en-US" sz="2000" b="1" dirty="0">
                <a:solidFill>
                  <a:srgbClr val="0D4876"/>
                </a:solidFill>
                <a:latin typeface="Century Gothic" panose="020B0502020202020204" pitchFamily="34" charset="0"/>
              </a:rPr>
              <a:t>for Florida teachers?</a:t>
            </a:r>
          </a:p>
        </p:txBody>
      </p:sp>
      <p:sp>
        <p:nvSpPr>
          <p:cNvPr id="6" name="Rectangle 5"/>
          <p:cNvSpPr/>
          <p:nvPr/>
        </p:nvSpPr>
        <p:spPr>
          <a:xfrm>
            <a:off x="728663" y="1905000"/>
            <a:ext cx="7686675" cy="3108543"/>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The rights at issue in </a:t>
            </a:r>
            <a:r>
              <a:rPr lang="en-US" sz="1600" dirty="0" err="1">
                <a:solidFill>
                  <a:srgbClr val="5A5B5D"/>
                </a:solidFill>
                <a:latin typeface="Century Gothic" panose="020B0502020202020204" pitchFamily="34" charset="0"/>
              </a:rPr>
              <a:t>Loudermill</a:t>
            </a:r>
            <a:r>
              <a:rPr lang="en-US" sz="1600" dirty="0">
                <a:solidFill>
                  <a:srgbClr val="5A5B5D"/>
                </a:solidFill>
                <a:latin typeface="Century Gothic" panose="020B0502020202020204" pitchFamily="34" charset="0"/>
              </a:rPr>
              <a:t> were created by a state statute</a:t>
            </a:r>
            <a:r>
              <a:rPr lang="en-US" sz="1600" dirty="0" smtClean="0">
                <a:solidFill>
                  <a:srgbClr val="5A5B5D"/>
                </a:solidFill>
                <a:latin typeface="Century Gothic" panose="020B0502020202020204" pitchFamily="34" charset="0"/>
              </a:rPr>
              <a:t>.</a:t>
            </a:r>
          </a:p>
          <a:p>
            <a:endParaRPr lang="en-US" sz="4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400" dirty="0">
                <a:solidFill>
                  <a:srgbClr val="5A5B5D"/>
                </a:solidFill>
                <a:latin typeface="Century Gothic" panose="020B0502020202020204" pitchFamily="34" charset="0"/>
              </a:rPr>
              <a:t>Recall that property rights are created and defined by the terms of employment, state statutes, and school rules or policies. </a:t>
            </a:r>
            <a:endParaRPr lang="en-US" sz="1400" dirty="0" smtClean="0">
              <a:solidFill>
                <a:srgbClr val="5A5B5D"/>
              </a:solidFill>
              <a:latin typeface="Century Gothic" panose="020B0502020202020204" pitchFamily="34" charset="0"/>
            </a:endParaRPr>
          </a:p>
          <a:p>
            <a:pPr lvl="1"/>
            <a:endParaRPr lang="en-US" sz="16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The changes to the Florida statutory scheme altered the </a:t>
            </a:r>
            <a:r>
              <a:rPr lang="en-US" sz="1600" dirty="0" smtClean="0">
                <a:solidFill>
                  <a:srgbClr val="5A5B5D"/>
                </a:solidFill>
                <a:latin typeface="Century Gothic" panose="020B0502020202020204" pitchFamily="34" charset="0"/>
              </a:rPr>
              <a:t>entitlements</a:t>
            </a:r>
          </a:p>
          <a:p>
            <a:endParaRPr lang="en-US" sz="4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400" dirty="0">
                <a:solidFill>
                  <a:srgbClr val="5A5B5D"/>
                </a:solidFill>
                <a:latin typeface="Century Gothic" panose="020B0502020202020204" pitchFamily="34" charset="0"/>
              </a:rPr>
              <a:t>The Student Success Act removed any entitlement to continued employment beyond the terms of an annual contract.</a:t>
            </a:r>
          </a:p>
          <a:p>
            <a:pPr marL="742950" lvl="1" indent="-285750">
              <a:buFont typeface="Arial" panose="020B0604020202020204" pitchFamily="34" charset="0"/>
              <a:buChar char="•"/>
            </a:pPr>
            <a:r>
              <a:rPr lang="en-US" sz="1400" dirty="0">
                <a:solidFill>
                  <a:srgbClr val="5A5B5D"/>
                </a:solidFill>
                <a:latin typeface="Century Gothic" panose="020B0502020202020204" pitchFamily="34" charset="0"/>
              </a:rPr>
              <a:t>By its express terms, probationary employees have no entitlement to continued employment</a:t>
            </a:r>
          </a:p>
          <a:p>
            <a:pPr marL="742950" lvl="1" indent="-285750">
              <a:buFont typeface="Arial" panose="020B0604020202020204" pitchFamily="34" charset="0"/>
              <a:buChar char="•"/>
            </a:pPr>
            <a:r>
              <a:rPr lang="en-US" sz="1400" dirty="0">
                <a:solidFill>
                  <a:srgbClr val="5A5B5D"/>
                </a:solidFill>
                <a:latin typeface="Century Gothic" panose="020B0502020202020204" pitchFamily="34" charset="0"/>
              </a:rPr>
              <a:t>However, teachers that still have continuing contracts or professional service contracts continue to have a protected property interest in continued employment.  Similarly, during the terms of the annual contract teachers have a property interest in continued employment until the end of the contract. </a:t>
            </a:r>
          </a:p>
        </p:txBody>
      </p:sp>
    </p:spTree>
    <p:extLst>
      <p:ext uri="{BB962C8B-B14F-4D97-AF65-F5344CB8AC3E}">
        <p14:creationId xmlns:p14="http://schemas.microsoft.com/office/powerpoint/2010/main" val="7983179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5357557" cy="400110"/>
          </a:xfrm>
          <a:prstGeom prst="rect">
            <a:avLst/>
          </a:prstGeom>
        </p:spPr>
        <p:txBody>
          <a:bodyPr wrap="none">
            <a:spAutoFit/>
          </a:bodyPr>
          <a:lstStyle/>
          <a:p>
            <a:r>
              <a:rPr lang="en-US" sz="2000" b="1" dirty="0">
                <a:solidFill>
                  <a:srgbClr val="0D4876"/>
                </a:solidFill>
                <a:latin typeface="Century Gothic" panose="020B0502020202020204" pitchFamily="34" charset="0"/>
              </a:rPr>
              <a:t>What </a:t>
            </a:r>
            <a:r>
              <a:rPr lang="en-US" sz="2000" b="1" dirty="0" smtClean="0">
                <a:solidFill>
                  <a:srgbClr val="0D4876"/>
                </a:solidFill>
                <a:latin typeface="Century Gothic" panose="020B0502020202020204" pitchFamily="34" charset="0"/>
              </a:rPr>
              <a:t>Does </a:t>
            </a:r>
            <a:r>
              <a:rPr lang="en-US" sz="2000" b="1" dirty="0">
                <a:solidFill>
                  <a:srgbClr val="0D4876"/>
                </a:solidFill>
                <a:latin typeface="Century Gothic" panose="020B0502020202020204" pitchFamily="34" charset="0"/>
              </a:rPr>
              <a:t>this </a:t>
            </a:r>
            <a:r>
              <a:rPr lang="en-US" sz="2000" b="1" dirty="0" smtClean="0">
                <a:solidFill>
                  <a:srgbClr val="0D4876"/>
                </a:solidFill>
                <a:latin typeface="Century Gothic" panose="020B0502020202020204" pitchFamily="34" charset="0"/>
              </a:rPr>
              <a:t>Mean </a:t>
            </a:r>
            <a:r>
              <a:rPr lang="en-US" sz="2000" b="1" dirty="0">
                <a:solidFill>
                  <a:srgbClr val="0D4876"/>
                </a:solidFill>
                <a:latin typeface="Century Gothic" panose="020B0502020202020204" pitchFamily="34" charset="0"/>
              </a:rPr>
              <a:t>for Florida teachers?</a:t>
            </a:r>
          </a:p>
        </p:txBody>
      </p:sp>
      <p:sp>
        <p:nvSpPr>
          <p:cNvPr id="6" name="Rectangle 5"/>
          <p:cNvSpPr/>
          <p:nvPr/>
        </p:nvSpPr>
        <p:spPr>
          <a:xfrm>
            <a:off x="728663" y="1905000"/>
            <a:ext cx="7686675" cy="3016210"/>
          </a:xfrm>
          <a:prstGeom prst="rect">
            <a:avLst/>
          </a:prstGeom>
        </p:spPr>
        <p:txBody>
          <a:bodyPr wrap="square">
            <a:spAutoFit/>
          </a:bodyPr>
          <a:lstStyle/>
          <a:p>
            <a:r>
              <a:rPr lang="en-US" sz="1600" dirty="0">
                <a:solidFill>
                  <a:srgbClr val="5A5B5D"/>
                </a:solidFill>
                <a:latin typeface="Century Gothic" panose="020B0502020202020204" pitchFamily="34" charset="0"/>
              </a:rPr>
              <a:t>There is a difference between being terminated, and being </a:t>
            </a:r>
            <a:r>
              <a:rPr lang="en-US" sz="1600" dirty="0" err="1">
                <a:solidFill>
                  <a:srgbClr val="5A5B5D"/>
                </a:solidFill>
                <a:latin typeface="Century Gothic" panose="020B0502020202020204" pitchFamily="34" charset="0"/>
              </a:rPr>
              <a:t>nonrenewed</a:t>
            </a:r>
            <a:r>
              <a:rPr lang="en-US" sz="1600" dirty="0" smtClean="0">
                <a:solidFill>
                  <a:srgbClr val="5A5B5D"/>
                </a:solidFill>
                <a:latin typeface="Century Gothic" panose="020B0502020202020204" pitchFamily="34" charset="0"/>
              </a:rPr>
              <a:t>.</a:t>
            </a:r>
          </a:p>
          <a:p>
            <a:endParaRPr lang="en-US" sz="16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600" b="1" dirty="0">
                <a:solidFill>
                  <a:srgbClr val="A90533"/>
                </a:solidFill>
                <a:latin typeface="Century Gothic" panose="020B0502020202020204" pitchFamily="34" charset="0"/>
              </a:rPr>
              <a:t>Termination</a:t>
            </a:r>
            <a:r>
              <a:rPr lang="en-US" sz="1600" dirty="0">
                <a:solidFill>
                  <a:srgbClr val="5A5B5D"/>
                </a:solidFill>
                <a:latin typeface="Century Gothic" panose="020B0502020202020204" pitchFamily="34" charset="0"/>
              </a:rPr>
              <a:t>—§ 1012.335(4) provides that instructional personnel with an annual contract “may be suspended or dismissed at any time during the term of the contract for </a:t>
            </a:r>
            <a:r>
              <a:rPr lang="en-US" sz="1600" u="sng" dirty="0">
                <a:solidFill>
                  <a:srgbClr val="5A5B5D"/>
                </a:solidFill>
                <a:latin typeface="Century Gothic" panose="020B0502020202020204" pitchFamily="34" charset="0"/>
              </a:rPr>
              <a:t>just cause</a:t>
            </a:r>
            <a:r>
              <a:rPr lang="en-US" sz="1600" dirty="0" smtClean="0">
                <a:solidFill>
                  <a:srgbClr val="5A5B5D"/>
                </a:solidFill>
                <a:latin typeface="Century Gothic" panose="020B0502020202020204" pitchFamily="34" charset="0"/>
              </a:rPr>
              <a:t>.”</a:t>
            </a:r>
          </a:p>
          <a:p>
            <a:pPr lvl="1"/>
            <a:endParaRPr lang="en-US" sz="16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600" b="1" dirty="0">
                <a:solidFill>
                  <a:srgbClr val="A90533"/>
                </a:solidFill>
                <a:latin typeface="Century Gothic" panose="020B0502020202020204" pitchFamily="34" charset="0"/>
              </a:rPr>
              <a:t>Nonrenewal</a:t>
            </a:r>
            <a:r>
              <a:rPr lang="en-US" sz="1600" dirty="0">
                <a:solidFill>
                  <a:srgbClr val="5A5B5D"/>
                </a:solidFill>
                <a:latin typeface="Century Gothic" panose="020B0502020202020204" pitchFamily="34" charset="0"/>
              </a:rPr>
              <a:t>—“[A]</a:t>
            </a:r>
            <a:r>
              <a:rPr lang="en-US" sz="1600" dirty="0" err="1">
                <a:solidFill>
                  <a:srgbClr val="5A5B5D"/>
                </a:solidFill>
                <a:latin typeface="Century Gothic" panose="020B0502020202020204" pitchFamily="34" charset="0"/>
              </a:rPr>
              <a:t>nnual</a:t>
            </a:r>
            <a:r>
              <a:rPr lang="en-US" sz="1600" dirty="0">
                <a:solidFill>
                  <a:srgbClr val="5A5B5D"/>
                </a:solidFill>
                <a:latin typeface="Century Gothic" panose="020B0502020202020204" pitchFamily="34" charset="0"/>
              </a:rPr>
              <a:t> contracts are simply permitted to expire at the end of the school year and teachers subject to such a contract have no right to re-employment.” </a:t>
            </a:r>
            <a:endParaRPr lang="en-US" sz="1600" dirty="0" smtClean="0">
              <a:solidFill>
                <a:srgbClr val="5A5B5D"/>
              </a:solidFill>
              <a:latin typeface="Century Gothic" panose="020B0502020202020204" pitchFamily="34" charset="0"/>
            </a:endParaRPr>
          </a:p>
          <a:p>
            <a:pPr lvl="1"/>
            <a:endParaRPr lang="en-US" sz="400" dirty="0">
              <a:solidFill>
                <a:srgbClr val="5A5B5D"/>
              </a:solidFill>
              <a:latin typeface="Century Gothic" panose="020B0502020202020204" pitchFamily="34" charset="0"/>
            </a:endParaRPr>
          </a:p>
          <a:p>
            <a:pPr marL="1200150" lvl="2" indent="-285750">
              <a:buFont typeface="Arial" panose="020B0604020202020204" pitchFamily="34" charset="0"/>
              <a:buChar char="•"/>
            </a:pPr>
            <a:r>
              <a:rPr lang="en-US" sz="1400" i="1" dirty="0">
                <a:solidFill>
                  <a:srgbClr val="5A5B5D"/>
                </a:solidFill>
                <a:latin typeface="Century Gothic" panose="020B0502020202020204" pitchFamily="34" charset="0"/>
              </a:rPr>
              <a:t>Meredith v. School Board of Osceola </a:t>
            </a:r>
            <a:r>
              <a:rPr lang="en-US" sz="1400" i="1" dirty="0" err="1">
                <a:solidFill>
                  <a:srgbClr val="5A5B5D"/>
                </a:solidFill>
                <a:latin typeface="Century Gothic" panose="020B0502020202020204" pitchFamily="34" charset="0"/>
              </a:rPr>
              <a:t>Cty</a:t>
            </a:r>
            <a:r>
              <a:rPr lang="en-US" sz="1400" i="1" dirty="0">
                <a:solidFill>
                  <a:srgbClr val="5A5B5D"/>
                </a:solidFill>
                <a:latin typeface="Century Gothic" panose="020B0502020202020204" pitchFamily="34" charset="0"/>
              </a:rPr>
              <a:t>, Fla.</a:t>
            </a:r>
            <a:r>
              <a:rPr lang="en-US" sz="1400" dirty="0">
                <a:solidFill>
                  <a:srgbClr val="5A5B5D"/>
                </a:solidFill>
                <a:latin typeface="Century Gothic" panose="020B0502020202020204" pitchFamily="34" charset="0"/>
              </a:rPr>
              <a:t>, 2007 WL 9719101 at *4 (M.D. Fla. July 11, 2007) (quoting </a:t>
            </a:r>
            <a:r>
              <a:rPr lang="en-US" sz="1400" i="1" dirty="0">
                <a:solidFill>
                  <a:srgbClr val="5A5B5D"/>
                </a:solidFill>
                <a:latin typeface="Century Gothic" panose="020B0502020202020204" pitchFamily="34" charset="0"/>
              </a:rPr>
              <a:t>Bd. Of Regents v. Roth</a:t>
            </a:r>
            <a:r>
              <a:rPr lang="en-US" sz="1400" dirty="0">
                <a:solidFill>
                  <a:srgbClr val="5A5B5D"/>
                </a:solidFill>
                <a:latin typeface="Century Gothic" panose="020B0502020202020204" pitchFamily="34" charset="0"/>
              </a:rPr>
              <a:t>, 804 U.S. 564, 578 (1972)).</a:t>
            </a:r>
          </a:p>
        </p:txBody>
      </p:sp>
    </p:spTree>
    <p:extLst>
      <p:ext uri="{BB962C8B-B14F-4D97-AF65-F5344CB8AC3E}">
        <p14:creationId xmlns:p14="http://schemas.microsoft.com/office/powerpoint/2010/main" val="13741972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5357557" cy="400110"/>
          </a:xfrm>
          <a:prstGeom prst="rect">
            <a:avLst/>
          </a:prstGeom>
        </p:spPr>
        <p:txBody>
          <a:bodyPr wrap="none">
            <a:spAutoFit/>
          </a:bodyPr>
          <a:lstStyle/>
          <a:p>
            <a:r>
              <a:rPr lang="en-US" sz="2000" b="1" dirty="0">
                <a:solidFill>
                  <a:srgbClr val="0D4876"/>
                </a:solidFill>
                <a:latin typeface="Century Gothic" panose="020B0502020202020204" pitchFamily="34" charset="0"/>
              </a:rPr>
              <a:t>What </a:t>
            </a:r>
            <a:r>
              <a:rPr lang="en-US" sz="2000" b="1" dirty="0" smtClean="0">
                <a:solidFill>
                  <a:srgbClr val="0D4876"/>
                </a:solidFill>
                <a:latin typeface="Century Gothic" panose="020B0502020202020204" pitchFamily="34" charset="0"/>
              </a:rPr>
              <a:t>Does </a:t>
            </a:r>
            <a:r>
              <a:rPr lang="en-US" sz="2000" b="1" dirty="0">
                <a:solidFill>
                  <a:srgbClr val="0D4876"/>
                </a:solidFill>
                <a:latin typeface="Century Gothic" panose="020B0502020202020204" pitchFamily="34" charset="0"/>
              </a:rPr>
              <a:t>this </a:t>
            </a:r>
            <a:r>
              <a:rPr lang="en-US" sz="2000" b="1" dirty="0" smtClean="0">
                <a:solidFill>
                  <a:srgbClr val="0D4876"/>
                </a:solidFill>
                <a:latin typeface="Century Gothic" panose="020B0502020202020204" pitchFamily="34" charset="0"/>
              </a:rPr>
              <a:t>Mean </a:t>
            </a:r>
            <a:r>
              <a:rPr lang="en-US" sz="2000" b="1" dirty="0">
                <a:solidFill>
                  <a:srgbClr val="0D4876"/>
                </a:solidFill>
                <a:latin typeface="Century Gothic" panose="020B0502020202020204" pitchFamily="34" charset="0"/>
              </a:rPr>
              <a:t>for Florida teachers?</a:t>
            </a:r>
          </a:p>
        </p:txBody>
      </p:sp>
      <p:sp>
        <p:nvSpPr>
          <p:cNvPr id="6" name="Rectangle 5"/>
          <p:cNvSpPr/>
          <p:nvPr/>
        </p:nvSpPr>
        <p:spPr>
          <a:xfrm>
            <a:off x="728663" y="1905000"/>
            <a:ext cx="7686675" cy="1631216"/>
          </a:xfrm>
          <a:prstGeom prst="rect">
            <a:avLst/>
          </a:prstGeom>
        </p:spPr>
        <p:txBody>
          <a:bodyPr wrap="square">
            <a:spAutoFit/>
          </a:bodyPr>
          <a:lstStyle/>
          <a:p>
            <a:r>
              <a:rPr lang="en-US" sz="1600" dirty="0">
                <a:solidFill>
                  <a:srgbClr val="5A5B5D"/>
                </a:solidFill>
                <a:latin typeface="Century Gothic" panose="020B0502020202020204" pitchFamily="34" charset="0"/>
              </a:rPr>
              <a:t>The Statutes provide that employees with a probationary contract “may be dismissed without cause or may resign without breach of contract</a:t>
            </a:r>
            <a:r>
              <a:rPr lang="en-US" sz="1600" dirty="0" smtClean="0">
                <a:solidFill>
                  <a:srgbClr val="5A5B5D"/>
                </a:solidFill>
                <a:latin typeface="Century Gothic" panose="020B0502020202020204" pitchFamily="34" charset="0"/>
              </a:rPr>
              <a:t>.”</a:t>
            </a:r>
          </a:p>
          <a:p>
            <a:endParaRPr lang="en-US" sz="4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 1012.335, Florida Statutes (2018)</a:t>
            </a:r>
          </a:p>
          <a:p>
            <a:endParaRPr lang="en-US" sz="1600" dirty="0">
              <a:solidFill>
                <a:srgbClr val="5A5B5D"/>
              </a:solidFill>
              <a:latin typeface="Century Gothic" panose="020B0502020202020204" pitchFamily="34" charset="0"/>
            </a:endParaRPr>
          </a:p>
          <a:p>
            <a:r>
              <a:rPr lang="en-US" sz="1600" dirty="0">
                <a:solidFill>
                  <a:srgbClr val="5A5B5D"/>
                </a:solidFill>
                <a:latin typeface="Century Gothic" panose="020B0502020202020204" pitchFamily="34" charset="0"/>
              </a:rPr>
              <a:t>Under the clear language of the statute, there could be no “legitimate claim of entitlement” during the probationary period.</a:t>
            </a:r>
          </a:p>
        </p:txBody>
      </p:sp>
    </p:spTree>
    <p:extLst>
      <p:ext uri="{BB962C8B-B14F-4D97-AF65-F5344CB8AC3E}">
        <p14:creationId xmlns:p14="http://schemas.microsoft.com/office/powerpoint/2010/main" val="12497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1390124" cy="400110"/>
          </a:xfrm>
          <a:prstGeom prst="rect">
            <a:avLst/>
          </a:prstGeom>
        </p:spPr>
        <p:txBody>
          <a:bodyPr wrap="none">
            <a:spAutoFit/>
          </a:bodyPr>
          <a:lstStyle/>
          <a:p>
            <a:r>
              <a:rPr lang="en-US" sz="2000" b="1" dirty="0" smtClean="0">
                <a:solidFill>
                  <a:srgbClr val="0D4876"/>
                </a:solidFill>
                <a:latin typeface="Century Gothic" panose="020B0502020202020204" pitchFamily="34" charset="0"/>
              </a:rPr>
              <a:t>Case Law</a:t>
            </a:r>
            <a:endParaRPr lang="en-US" sz="2000" b="1" dirty="0">
              <a:solidFill>
                <a:srgbClr val="0D4876"/>
              </a:solidFill>
              <a:latin typeface="Century Gothic" panose="020B0502020202020204" pitchFamily="34" charset="0"/>
            </a:endParaRPr>
          </a:p>
        </p:txBody>
      </p:sp>
      <p:sp>
        <p:nvSpPr>
          <p:cNvPr id="6" name="Rectangle 5"/>
          <p:cNvSpPr/>
          <p:nvPr/>
        </p:nvSpPr>
        <p:spPr>
          <a:xfrm>
            <a:off x="728663" y="2231711"/>
            <a:ext cx="7686675" cy="3662541"/>
          </a:xfrm>
          <a:prstGeom prst="rect">
            <a:avLst/>
          </a:prstGeom>
        </p:spPr>
        <p:txBody>
          <a:bodyPr wrap="square">
            <a:spAutoFit/>
          </a:bodyPr>
          <a:lstStyle/>
          <a:p>
            <a:pPr lvl="0" algn="just"/>
            <a:endParaRPr lang="en-US" sz="400" dirty="0" smtClean="0">
              <a:solidFill>
                <a:srgbClr val="5A5B5D"/>
              </a:solidFill>
              <a:latin typeface="Century Gothic" panose="020B0502020202020204" pitchFamily="34" charset="0"/>
            </a:endParaRPr>
          </a:p>
          <a:p>
            <a:pPr lvl="0" algn="just"/>
            <a:r>
              <a:rPr lang="en-US" sz="1600" dirty="0" smtClean="0">
                <a:solidFill>
                  <a:srgbClr val="5A5B5D"/>
                </a:solidFill>
                <a:latin typeface="Century Gothic" panose="020B0502020202020204" pitchFamily="34" charset="0"/>
              </a:rPr>
              <a:t>“</a:t>
            </a:r>
            <a:r>
              <a:rPr lang="en-US" sz="1600" dirty="0">
                <a:solidFill>
                  <a:srgbClr val="5A5B5D"/>
                </a:solidFill>
                <a:latin typeface="Century Gothic" panose="020B0502020202020204" pitchFamily="34" charset="0"/>
              </a:rPr>
              <a:t>The plain language of each of the appellant's annual contracts for assistant principal, principal, and staff assistant indicated that there was no entitlement to continued employment beyond the completion of the individual contract year. That being so, there was no entitlement to a hearing under the due process cases cited above, or under the Florida Administrative Procedure Act.” </a:t>
            </a:r>
            <a:r>
              <a:rPr lang="en-US" sz="1600" i="1" dirty="0">
                <a:solidFill>
                  <a:srgbClr val="5A5B5D"/>
                </a:solidFill>
                <a:latin typeface="Century Gothic" panose="020B0502020202020204" pitchFamily="34" charset="0"/>
              </a:rPr>
              <a:t>Id.</a:t>
            </a:r>
            <a:r>
              <a:rPr lang="en-US" sz="1600" dirty="0">
                <a:solidFill>
                  <a:srgbClr val="5A5B5D"/>
                </a:solidFill>
                <a:latin typeface="Century Gothic" panose="020B0502020202020204" pitchFamily="34" charset="0"/>
              </a:rPr>
              <a:t> at 826</a:t>
            </a:r>
            <a:r>
              <a:rPr lang="en-US" sz="1600" dirty="0" smtClean="0">
                <a:solidFill>
                  <a:srgbClr val="5A5B5D"/>
                </a:solidFill>
                <a:latin typeface="Century Gothic" panose="020B0502020202020204" pitchFamily="34" charset="0"/>
              </a:rPr>
              <a:t>.</a:t>
            </a:r>
          </a:p>
          <a:p>
            <a:pPr lvl="0" algn="just"/>
            <a:endParaRPr lang="en-US" sz="1600" dirty="0" smtClean="0">
              <a:solidFill>
                <a:srgbClr val="5A5B5D"/>
              </a:solidFill>
              <a:latin typeface="Century Gothic" panose="020B0502020202020204" pitchFamily="34" charset="0"/>
            </a:endParaRPr>
          </a:p>
          <a:p>
            <a:pPr lvl="0" algn="just"/>
            <a:endParaRPr lang="en-US" sz="1600" dirty="0">
              <a:solidFill>
                <a:srgbClr val="5A5B5D"/>
              </a:solidFill>
              <a:latin typeface="Century Gothic" panose="020B0502020202020204" pitchFamily="34" charset="0"/>
            </a:endParaRPr>
          </a:p>
          <a:p>
            <a:pPr algn="just"/>
            <a:endParaRPr lang="en-US" sz="400" dirty="0" smtClean="0">
              <a:solidFill>
                <a:srgbClr val="5A5B5D"/>
              </a:solidFill>
              <a:latin typeface="Century Gothic" panose="020B0502020202020204" pitchFamily="34" charset="0"/>
            </a:endParaRPr>
          </a:p>
          <a:p>
            <a:pPr algn="just"/>
            <a:r>
              <a:rPr lang="en-US" sz="1600" dirty="0" smtClean="0">
                <a:solidFill>
                  <a:srgbClr val="5A5B5D"/>
                </a:solidFill>
                <a:latin typeface="Century Gothic" panose="020B0502020202020204" pitchFamily="34" charset="0"/>
              </a:rPr>
              <a:t>“</a:t>
            </a:r>
            <a:r>
              <a:rPr lang="en-US" sz="1600" dirty="0">
                <a:solidFill>
                  <a:srgbClr val="5A5B5D"/>
                </a:solidFill>
                <a:latin typeface="Century Gothic" panose="020B0502020202020204" pitchFamily="34" charset="0"/>
              </a:rPr>
              <a:t>Without a property interest in his job, [public employee] was entitled to no due process termination hearing. The district court correctly held: a temporary employee, a probationary employee, or a part-time employee, has no right to notice and a hearing since his tentative and restricted employment does not amount to a property interest in continued employment sufficient to trigger constitutional protections.” </a:t>
            </a:r>
            <a:r>
              <a:rPr lang="en-US" sz="1600" i="1" dirty="0">
                <a:solidFill>
                  <a:srgbClr val="5A5B5D"/>
                </a:solidFill>
                <a:latin typeface="Century Gothic" panose="020B0502020202020204" pitchFamily="34" charset="0"/>
              </a:rPr>
              <a:t>Id</a:t>
            </a:r>
            <a:r>
              <a:rPr lang="en-US" sz="1600" dirty="0">
                <a:solidFill>
                  <a:srgbClr val="5A5B5D"/>
                </a:solidFill>
                <a:latin typeface="Century Gothic" panose="020B0502020202020204" pitchFamily="34" charset="0"/>
              </a:rPr>
              <a:t>. at 1249. </a:t>
            </a:r>
          </a:p>
        </p:txBody>
      </p:sp>
      <p:sp>
        <p:nvSpPr>
          <p:cNvPr id="4" name="TextBox 3"/>
          <p:cNvSpPr txBox="1"/>
          <p:nvPr/>
        </p:nvSpPr>
        <p:spPr>
          <a:xfrm>
            <a:off x="-13447" y="1927170"/>
            <a:ext cx="7239000"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Jones </a:t>
            </a:r>
            <a:r>
              <a:rPr lang="en-US" sz="1400" b="1" i="1" dirty="0">
                <a:solidFill>
                  <a:schemeClr val="bg1"/>
                </a:solidFill>
                <a:latin typeface="Century Gothic" panose="020B0502020202020204" pitchFamily="34" charset="0"/>
              </a:rPr>
              <a:t>v. Miami-Dade </a:t>
            </a:r>
            <a:r>
              <a:rPr lang="en-US" sz="1400" b="1" i="1" dirty="0" err="1">
                <a:solidFill>
                  <a:schemeClr val="bg1"/>
                </a:solidFill>
                <a:latin typeface="Century Gothic" panose="020B0502020202020204" pitchFamily="34" charset="0"/>
              </a:rPr>
              <a:t>Cty</a:t>
            </a:r>
            <a:r>
              <a:rPr lang="en-US" sz="1400" b="1" i="1" dirty="0">
                <a:solidFill>
                  <a:schemeClr val="bg1"/>
                </a:solidFill>
                <a:latin typeface="Century Gothic" panose="020B0502020202020204" pitchFamily="34" charset="0"/>
              </a:rPr>
              <a:t>., Pub. Sch., 816 So.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824 (Fla. </a:t>
            </a:r>
            <a:r>
              <a:rPr lang="en-US" sz="1400" b="1" i="1" dirty="0" err="1">
                <a:solidFill>
                  <a:schemeClr val="bg1"/>
                </a:solidFill>
                <a:latin typeface="Century Gothic" panose="020B0502020202020204" pitchFamily="34" charset="0"/>
              </a:rPr>
              <a:t>3d</a:t>
            </a:r>
            <a:r>
              <a:rPr lang="en-US" sz="1400" b="1" i="1" dirty="0">
                <a:solidFill>
                  <a:schemeClr val="bg1"/>
                </a:solidFill>
                <a:latin typeface="Century Gothic" panose="020B0502020202020204" pitchFamily="34" charset="0"/>
              </a:rPr>
              <a:t> </a:t>
            </a:r>
            <a:r>
              <a:rPr lang="en-US" sz="1400" b="1" i="1" dirty="0" err="1">
                <a:solidFill>
                  <a:schemeClr val="bg1"/>
                </a:solidFill>
                <a:latin typeface="Century Gothic" panose="020B0502020202020204" pitchFamily="34" charset="0"/>
              </a:rPr>
              <a:t>DCA</a:t>
            </a:r>
            <a:r>
              <a:rPr lang="en-US" sz="1400" b="1" i="1" dirty="0">
                <a:solidFill>
                  <a:schemeClr val="bg1"/>
                </a:solidFill>
                <a:latin typeface="Century Gothic" panose="020B0502020202020204" pitchFamily="34" charset="0"/>
              </a:rPr>
              <a:t> 2002) </a:t>
            </a:r>
          </a:p>
        </p:txBody>
      </p:sp>
      <p:sp>
        <p:nvSpPr>
          <p:cNvPr id="7" name="TextBox 6"/>
          <p:cNvSpPr txBox="1"/>
          <p:nvPr/>
        </p:nvSpPr>
        <p:spPr>
          <a:xfrm>
            <a:off x="-49306" y="3904967"/>
            <a:ext cx="5840506"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Thomason </a:t>
            </a:r>
            <a:r>
              <a:rPr lang="en-US" sz="1400" b="1" i="1" dirty="0">
                <a:solidFill>
                  <a:schemeClr val="bg1"/>
                </a:solidFill>
                <a:latin typeface="Century Gothic" panose="020B0502020202020204" pitchFamily="34" charset="0"/>
              </a:rPr>
              <a:t>v. McDaniel, 793 </a:t>
            </a:r>
            <a:r>
              <a:rPr lang="en-US" sz="1400" b="1" i="1" dirty="0" err="1">
                <a:solidFill>
                  <a:schemeClr val="bg1"/>
                </a:solidFill>
                <a:latin typeface="Century Gothic" panose="020B0502020202020204" pitchFamily="34" charset="0"/>
              </a:rPr>
              <a:t>F.3d</a:t>
            </a:r>
            <a:r>
              <a:rPr lang="en-US" sz="1400" b="1" i="1" dirty="0">
                <a:solidFill>
                  <a:schemeClr val="bg1"/>
                </a:solidFill>
                <a:latin typeface="Century Gothic" panose="020B0502020202020204" pitchFamily="34" charset="0"/>
              </a:rPr>
              <a:t> 1247 (11th Cir. 1986)</a:t>
            </a:r>
          </a:p>
        </p:txBody>
      </p:sp>
    </p:spTree>
    <p:extLst>
      <p:ext uri="{BB962C8B-B14F-4D97-AF65-F5344CB8AC3E}">
        <p14:creationId xmlns:p14="http://schemas.microsoft.com/office/powerpoint/2010/main" val="28457083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1390124" cy="400110"/>
          </a:xfrm>
          <a:prstGeom prst="rect">
            <a:avLst/>
          </a:prstGeom>
        </p:spPr>
        <p:txBody>
          <a:bodyPr wrap="none">
            <a:spAutoFit/>
          </a:bodyPr>
          <a:lstStyle/>
          <a:p>
            <a:r>
              <a:rPr lang="en-US" sz="2000" b="1" dirty="0" smtClean="0">
                <a:solidFill>
                  <a:srgbClr val="0D4876"/>
                </a:solidFill>
                <a:latin typeface="Century Gothic" panose="020B0502020202020204" pitchFamily="34" charset="0"/>
              </a:rPr>
              <a:t>Case Law</a:t>
            </a:r>
            <a:endParaRPr lang="en-US" sz="2000" b="1" dirty="0">
              <a:solidFill>
                <a:srgbClr val="0D4876"/>
              </a:solidFill>
              <a:latin typeface="Century Gothic" panose="020B0502020202020204" pitchFamily="34" charset="0"/>
            </a:endParaRPr>
          </a:p>
        </p:txBody>
      </p:sp>
      <p:sp>
        <p:nvSpPr>
          <p:cNvPr id="6" name="Rectangle 5"/>
          <p:cNvSpPr/>
          <p:nvPr/>
        </p:nvSpPr>
        <p:spPr>
          <a:xfrm>
            <a:off x="724180" y="2209783"/>
            <a:ext cx="7686675" cy="3416320"/>
          </a:xfrm>
          <a:prstGeom prst="rect">
            <a:avLst/>
          </a:prstGeom>
        </p:spPr>
        <p:txBody>
          <a:bodyPr wrap="square">
            <a:spAutoFit/>
          </a:bodyPr>
          <a:lstStyle/>
          <a:p>
            <a:pPr lvl="0" algn="just"/>
            <a:endParaRPr lang="en-US" sz="400" dirty="0">
              <a:solidFill>
                <a:srgbClr val="5A5B5D"/>
              </a:solidFill>
              <a:latin typeface="Century Gothic" panose="020B0502020202020204" pitchFamily="34" charset="0"/>
            </a:endParaRPr>
          </a:p>
          <a:p>
            <a:pPr algn="just"/>
            <a:r>
              <a:rPr lang="en-US" sz="1600" dirty="0">
                <a:solidFill>
                  <a:srgbClr val="5A5B5D"/>
                </a:solidFill>
                <a:latin typeface="Century Gothic" panose="020B0502020202020204" pitchFamily="34" charset="0"/>
              </a:rPr>
              <a:t>“Probationary employees typically lack property interests in their employment because they are at will employees without a legitimate claim of entitlement to continued employment.” </a:t>
            </a:r>
            <a:r>
              <a:rPr lang="en-US" sz="1600" i="1" dirty="0">
                <a:solidFill>
                  <a:srgbClr val="5A5B5D"/>
                </a:solidFill>
                <a:latin typeface="Century Gothic" panose="020B0502020202020204" pitchFamily="34" charset="0"/>
              </a:rPr>
              <a:t>Id</a:t>
            </a:r>
            <a:r>
              <a:rPr lang="en-US" sz="1600" dirty="0">
                <a:solidFill>
                  <a:srgbClr val="5A5B5D"/>
                </a:solidFill>
                <a:latin typeface="Century Gothic" panose="020B0502020202020204" pitchFamily="34" charset="0"/>
              </a:rPr>
              <a:t>. at 614</a:t>
            </a:r>
            <a:r>
              <a:rPr lang="en-US" sz="1600" dirty="0" smtClean="0">
                <a:solidFill>
                  <a:srgbClr val="5A5B5D"/>
                </a:solidFill>
                <a:latin typeface="Century Gothic" panose="020B0502020202020204" pitchFamily="34" charset="0"/>
              </a:rPr>
              <a:t>.</a:t>
            </a:r>
          </a:p>
          <a:p>
            <a:pPr algn="just"/>
            <a:endParaRPr lang="en-US" sz="1600" dirty="0" smtClean="0">
              <a:solidFill>
                <a:srgbClr val="5A5B5D"/>
              </a:solidFill>
              <a:latin typeface="Century Gothic" panose="020B0502020202020204" pitchFamily="34" charset="0"/>
            </a:endParaRPr>
          </a:p>
          <a:p>
            <a:pPr algn="just"/>
            <a:endParaRPr lang="en-US" sz="1600" dirty="0">
              <a:solidFill>
                <a:srgbClr val="5A5B5D"/>
              </a:solidFill>
              <a:latin typeface="Century Gothic" panose="020B0502020202020204" pitchFamily="34" charset="0"/>
            </a:endParaRPr>
          </a:p>
          <a:p>
            <a:pPr algn="just"/>
            <a:endParaRPr lang="en-US" sz="1400" dirty="0">
              <a:solidFill>
                <a:srgbClr val="5A5B5D"/>
              </a:solidFill>
              <a:latin typeface="Century Gothic" panose="020B0502020202020204" pitchFamily="34" charset="0"/>
            </a:endParaRPr>
          </a:p>
          <a:p>
            <a:pPr lvl="0" algn="just"/>
            <a:endParaRPr lang="en-US" sz="400" dirty="0">
              <a:solidFill>
                <a:srgbClr val="5A5B5D"/>
              </a:solidFill>
              <a:latin typeface="Century Gothic" panose="020B0502020202020204" pitchFamily="34" charset="0"/>
            </a:endParaRPr>
          </a:p>
          <a:p>
            <a:pPr algn="just"/>
            <a:r>
              <a:rPr lang="en-US" sz="1600" dirty="0">
                <a:solidFill>
                  <a:srgbClr val="5A5B5D"/>
                </a:solidFill>
                <a:latin typeface="Century Gothic" panose="020B0502020202020204" pitchFamily="34" charset="0"/>
              </a:rPr>
              <a:t>“In order to establish a violation of the Fourteenth Amendment’s due process clause, Plaintiff must show a deprivation of a constitutionally protected liberty interest and a constitutionally inadequate process. . . . The Court finds that Defendant did not violate the Fourteenth Amendment in any of its employment actions against Plaintiff because, as an untenured day-to-day substitute teacher, Plaintiff had no property interest in continued employment.” </a:t>
            </a:r>
            <a:r>
              <a:rPr lang="en-US" sz="1600" i="1" dirty="0">
                <a:solidFill>
                  <a:srgbClr val="5A5B5D"/>
                </a:solidFill>
                <a:latin typeface="Century Gothic" panose="020B0502020202020204" pitchFamily="34" charset="0"/>
              </a:rPr>
              <a:t>Id</a:t>
            </a:r>
            <a:r>
              <a:rPr lang="en-US" sz="1600" dirty="0">
                <a:solidFill>
                  <a:srgbClr val="5A5B5D"/>
                </a:solidFill>
                <a:latin typeface="Century Gothic" panose="020B0502020202020204" pitchFamily="34" charset="0"/>
              </a:rPr>
              <a:t>. at 1322. </a:t>
            </a:r>
          </a:p>
        </p:txBody>
      </p:sp>
      <p:sp>
        <p:nvSpPr>
          <p:cNvPr id="4" name="TextBox 3"/>
          <p:cNvSpPr txBox="1"/>
          <p:nvPr/>
        </p:nvSpPr>
        <p:spPr>
          <a:xfrm>
            <a:off x="-13447" y="1905000"/>
            <a:ext cx="7239000"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Gonzalez </a:t>
            </a:r>
            <a:r>
              <a:rPr lang="en-US" sz="1400" b="1" i="1" dirty="0">
                <a:solidFill>
                  <a:schemeClr val="bg1"/>
                </a:solidFill>
                <a:latin typeface="Century Gothic" panose="020B0502020202020204" pitchFamily="34" charset="0"/>
              </a:rPr>
              <a:t>v. City of Hialeah, 744 F. </a:t>
            </a:r>
            <a:r>
              <a:rPr lang="en-US" sz="1400" b="1" i="1" dirty="0" err="1">
                <a:solidFill>
                  <a:schemeClr val="bg1"/>
                </a:solidFill>
                <a:latin typeface="Century Gothic" panose="020B0502020202020204" pitchFamily="34" charset="0"/>
              </a:rPr>
              <a:t>App’x</a:t>
            </a:r>
            <a:r>
              <a:rPr lang="en-US" sz="1400" b="1" i="1" dirty="0">
                <a:solidFill>
                  <a:schemeClr val="bg1"/>
                </a:solidFill>
                <a:latin typeface="Century Gothic" panose="020B0502020202020204" pitchFamily="34" charset="0"/>
              </a:rPr>
              <a:t> 611 (11th Cir. 2018)</a:t>
            </a:r>
          </a:p>
        </p:txBody>
      </p:sp>
      <p:sp>
        <p:nvSpPr>
          <p:cNvPr id="7" name="TextBox 6"/>
          <p:cNvSpPr txBox="1"/>
          <p:nvPr/>
        </p:nvSpPr>
        <p:spPr>
          <a:xfrm>
            <a:off x="-13448" y="3352800"/>
            <a:ext cx="7938248"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Washington </a:t>
            </a:r>
            <a:r>
              <a:rPr lang="en-US" sz="1400" b="1" i="1" dirty="0">
                <a:solidFill>
                  <a:schemeClr val="bg1"/>
                </a:solidFill>
                <a:latin typeface="Century Gothic" panose="020B0502020202020204" pitchFamily="34" charset="0"/>
              </a:rPr>
              <a:t>v. Sch. Bd. of Hillsborough </a:t>
            </a:r>
            <a:r>
              <a:rPr lang="en-US" sz="1400" b="1" i="1" dirty="0" err="1">
                <a:solidFill>
                  <a:schemeClr val="bg1"/>
                </a:solidFill>
                <a:latin typeface="Century Gothic" panose="020B0502020202020204" pitchFamily="34" charset="0"/>
              </a:rPr>
              <a:t>Cty</a:t>
            </a:r>
            <a:r>
              <a:rPr lang="en-US" sz="1400" b="1" i="1" dirty="0">
                <a:solidFill>
                  <a:schemeClr val="bg1"/>
                </a:solidFill>
                <a:latin typeface="Century Gothic" panose="020B0502020202020204" pitchFamily="34" charset="0"/>
              </a:rPr>
              <a:t>., 731 F. Supp.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1309 (M.D. Fla. 2010)</a:t>
            </a:r>
          </a:p>
        </p:txBody>
      </p:sp>
    </p:spTree>
    <p:extLst>
      <p:ext uri="{BB962C8B-B14F-4D97-AF65-F5344CB8AC3E}">
        <p14:creationId xmlns:p14="http://schemas.microsoft.com/office/powerpoint/2010/main" val="14828354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5357557" cy="400110"/>
          </a:xfrm>
          <a:prstGeom prst="rect">
            <a:avLst/>
          </a:prstGeom>
        </p:spPr>
        <p:txBody>
          <a:bodyPr wrap="none">
            <a:spAutoFit/>
          </a:bodyPr>
          <a:lstStyle/>
          <a:p>
            <a:r>
              <a:rPr lang="en-US" sz="2000" b="1" dirty="0">
                <a:solidFill>
                  <a:srgbClr val="0D4876"/>
                </a:solidFill>
                <a:latin typeface="Century Gothic" panose="020B0502020202020204" pitchFamily="34" charset="0"/>
              </a:rPr>
              <a:t>What </a:t>
            </a:r>
            <a:r>
              <a:rPr lang="en-US" sz="2000" b="1" dirty="0" smtClean="0">
                <a:solidFill>
                  <a:srgbClr val="0D4876"/>
                </a:solidFill>
                <a:latin typeface="Century Gothic" panose="020B0502020202020204" pitchFamily="34" charset="0"/>
              </a:rPr>
              <a:t>Does </a:t>
            </a:r>
            <a:r>
              <a:rPr lang="en-US" sz="2000" b="1" dirty="0">
                <a:solidFill>
                  <a:srgbClr val="0D4876"/>
                </a:solidFill>
                <a:latin typeface="Century Gothic" panose="020B0502020202020204" pitchFamily="34" charset="0"/>
              </a:rPr>
              <a:t>this </a:t>
            </a:r>
            <a:r>
              <a:rPr lang="en-US" sz="2000" b="1" dirty="0" smtClean="0">
                <a:solidFill>
                  <a:srgbClr val="0D4876"/>
                </a:solidFill>
                <a:latin typeface="Century Gothic" panose="020B0502020202020204" pitchFamily="34" charset="0"/>
              </a:rPr>
              <a:t>Mean </a:t>
            </a:r>
            <a:r>
              <a:rPr lang="en-US" sz="2000" b="1" dirty="0">
                <a:solidFill>
                  <a:srgbClr val="0D4876"/>
                </a:solidFill>
                <a:latin typeface="Century Gothic" panose="020B0502020202020204" pitchFamily="34" charset="0"/>
              </a:rPr>
              <a:t>for Florida teachers?</a:t>
            </a:r>
          </a:p>
        </p:txBody>
      </p:sp>
      <p:sp>
        <p:nvSpPr>
          <p:cNvPr id="6" name="Rectangle 5"/>
          <p:cNvSpPr/>
          <p:nvPr/>
        </p:nvSpPr>
        <p:spPr>
          <a:xfrm>
            <a:off x="728663" y="1905000"/>
            <a:ext cx="7686675" cy="2277547"/>
          </a:xfrm>
          <a:prstGeom prst="rect">
            <a:avLst/>
          </a:prstGeom>
        </p:spPr>
        <p:txBody>
          <a:bodyPr wrap="square">
            <a:spAutoFit/>
          </a:bodyPr>
          <a:lstStyle/>
          <a:p>
            <a:r>
              <a:rPr lang="en-US" sz="1600" dirty="0">
                <a:solidFill>
                  <a:srgbClr val="5A5B5D"/>
                </a:solidFill>
                <a:latin typeface="Century Gothic" panose="020B0502020202020204" pitchFamily="34" charset="0"/>
              </a:rPr>
              <a:t>What about other sources of entitlements?</a:t>
            </a:r>
          </a:p>
          <a:p>
            <a:endParaRPr lang="en-US" sz="1600" dirty="0" smtClean="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b="1" u="sng" dirty="0" smtClean="0">
                <a:solidFill>
                  <a:srgbClr val="A90533"/>
                </a:solidFill>
                <a:latin typeface="Century Gothic" panose="020B0502020202020204" pitchFamily="34" charset="0"/>
              </a:rPr>
              <a:t>Collective </a:t>
            </a:r>
            <a:r>
              <a:rPr lang="en-US" sz="1600" b="1" u="sng" dirty="0">
                <a:solidFill>
                  <a:srgbClr val="A90533"/>
                </a:solidFill>
                <a:latin typeface="Century Gothic" panose="020B0502020202020204" pitchFamily="34" charset="0"/>
              </a:rPr>
              <a:t>Bargaining </a:t>
            </a:r>
            <a:r>
              <a:rPr lang="en-US" sz="1600" b="1" u="sng" dirty="0" smtClean="0">
                <a:solidFill>
                  <a:srgbClr val="A90533"/>
                </a:solidFill>
                <a:latin typeface="Century Gothic" panose="020B0502020202020204" pitchFamily="34" charset="0"/>
              </a:rPr>
              <a:t>Agreements</a:t>
            </a:r>
          </a:p>
          <a:p>
            <a:endParaRPr lang="en-US" sz="400" u="sng"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400" dirty="0">
                <a:solidFill>
                  <a:srgbClr val="5A5B5D"/>
                </a:solidFill>
                <a:latin typeface="Century Gothic" panose="020B0502020202020204" pitchFamily="34" charset="0"/>
              </a:rPr>
              <a:t>As noted, the immediate response of Unions was to negotiate provisions into the </a:t>
            </a:r>
            <a:r>
              <a:rPr lang="en-US" sz="1400" dirty="0" err="1">
                <a:solidFill>
                  <a:srgbClr val="5A5B5D"/>
                </a:solidFill>
                <a:latin typeface="Century Gothic" panose="020B0502020202020204" pitchFamily="34" charset="0"/>
              </a:rPr>
              <a:t>CBA’s</a:t>
            </a:r>
            <a:r>
              <a:rPr lang="en-US" sz="1400" dirty="0">
                <a:solidFill>
                  <a:srgbClr val="5A5B5D"/>
                </a:solidFill>
                <a:latin typeface="Century Gothic" panose="020B0502020202020204" pitchFamily="34" charset="0"/>
              </a:rPr>
              <a:t> providing for automatic renewal in certain circumstances</a:t>
            </a:r>
            <a:r>
              <a:rPr lang="en-US" sz="1400" dirty="0" smtClean="0">
                <a:solidFill>
                  <a:srgbClr val="5A5B5D"/>
                </a:solidFill>
                <a:latin typeface="Century Gothic" panose="020B0502020202020204" pitchFamily="34" charset="0"/>
              </a:rPr>
              <a:t>.</a:t>
            </a:r>
          </a:p>
          <a:p>
            <a:pPr lvl="1"/>
            <a:endParaRPr lang="en-US" sz="14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b="1" u="sng" dirty="0">
                <a:solidFill>
                  <a:srgbClr val="A90533"/>
                </a:solidFill>
                <a:latin typeface="Century Gothic" panose="020B0502020202020204" pitchFamily="34" charset="0"/>
              </a:rPr>
              <a:t>School Board or School District Policies</a:t>
            </a:r>
            <a:r>
              <a:rPr lang="en-US" sz="1600" dirty="0">
                <a:solidFill>
                  <a:srgbClr val="5A5B5D"/>
                </a:solidFill>
                <a:latin typeface="Century Gothic" panose="020B0502020202020204" pitchFamily="34" charset="0"/>
              </a:rPr>
              <a:t>—would require a look at individual employment policies or manuals to determine whether an entitlement exists.</a:t>
            </a:r>
          </a:p>
        </p:txBody>
      </p:sp>
    </p:spTree>
    <p:extLst>
      <p:ext uri="{BB962C8B-B14F-4D97-AF65-F5344CB8AC3E}">
        <p14:creationId xmlns:p14="http://schemas.microsoft.com/office/powerpoint/2010/main" val="10395803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1390124" cy="400110"/>
          </a:xfrm>
          <a:prstGeom prst="rect">
            <a:avLst/>
          </a:prstGeom>
        </p:spPr>
        <p:txBody>
          <a:bodyPr wrap="none">
            <a:spAutoFit/>
          </a:bodyPr>
          <a:lstStyle/>
          <a:p>
            <a:r>
              <a:rPr lang="en-US" sz="2000" b="1" dirty="0" smtClean="0">
                <a:solidFill>
                  <a:srgbClr val="0D4876"/>
                </a:solidFill>
                <a:latin typeface="Century Gothic" panose="020B0502020202020204" pitchFamily="34" charset="0"/>
              </a:rPr>
              <a:t>Case Law</a:t>
            </a:r>
            <a:endParaRPr lang="en-US" sz="2000" b="1" dirty="0">
              <a:solidFill>
                <a:srgbClr val="0D4876"/>
              </a:solidFill>
              <a:latin typeface="Century Gothic" panose="020B0502020202020204" pitchFamily="34" charset="0"/>
            </a:endParaRPr>
          </a:p>
        </p:txBody>
      </p:sp>
      <p:sp>
        <p:nvSpPr>
          <p:cNvPr id="6" name="Rectangle 5"/>
          <p:cNvSpPr/>
          <p:nvPr/>
        </p:nvSpPr>
        <p:spPr>
          <a:xfrm>
            <a:off x="728663" y="1905000"/>
            <a:ext cx="7686675" cy="1238801"/>
          </a:xfrm>
          <a:prstGeom prst="rect">
            <a:avLst/>
          </a:prstGeom>
        </p:spPr>
        <p:txBody>
          <a:bodyPr wrap="square">
            <a:spAutoFit/>
          </a:bodyPr>
          <a:lstStyle/>
          <a:p>
            <a:pPr marL="285750" indent="-285750" algn="just">
              <a:buFont typeface="Arial" panose="020B0604020202020204" pitchFamily="34" charset="0"/>
              <a:buChar char="•"/>
            </a:pPr>
            <a:endParaRPr lang="en-US" sz="1600" dirty="0">
              <a:solidFill>
                <a:srgbClr val="5A5B5D"/>
              </a:solidFill>
              <a:latin typeface="Century Gothic" panose="020B0502020202020204" pitchFamily="34" charset="0"/>
            </a:endParaRPr>
          </a:p>
          <a:p>
            <a:pPr marL="285750" lvl="0" indent="-285750" algn="just">
              <a:buFont typeface="Arial" panose="020B0604020202020204" pitchFamily="34" charset="0"/>
              <a:buChar char="•"/>
            </a:pPr>
            <a:endParaRPr lang="en-US" sz="1050" dirty="0" smtClean="0">
              <a:solidFill>
                <a:srgbClr val="5A5B5D"/>
              </a:solidFill>
              <a:latin typeface="Century Gothic" panose="020B0502020202020204" pitchFamily="34" charset="0"/>
            </a:endParaRPr>
          </a:p>
          <a:p>
            <a:pPr lvl="0" algn="just"/>
            <a:r>
              <a:rPr lang="en-US" sz="1600" dirty="0" smtClean="0">
                <a:solidFill>
                  <a:srgbClr val="5A5B5D"/>
                </a:solidFill>
                <a:latin typeface="Century Gothic" panose="020B0502020202020204" pitchFamily="34" charset="0"/>
              </a:rPr>
              <a:t>“</a:t>
            </a:r>
            <a:r>
              <a:rPr lang="en-US" sz="1600" dirty="0">
                <a:solidFill>
                  <a:srgbClr val="5A5B5D"/>
                </a:solidFill>
                <a:latin typeface="Century Gothic" panose="020B0502020202020204" pitchFamily="34" charset="0"/>
              </a:rPr>
              <a:t>Can a school board enter into a collective bargaining agreement under which its decision not to reappoint a </a:t>
            </a:r>
            <a:r>
              <a:rPr lang="en-US" sz="1600" dirty="0" err="1">
                <a:solidFill>
                  <a:srgbClr val="5A5B5D"/>
                </a:solidFill>
                <a:latin typeface="Century Gothic" panose="020B0502020202020204" pitchFamily="34" charset="0"/>
              </a:rPr>
              <a:t>nontenured</a:t>
            </a:r>
            <a:r>
              <a:rPr lang="en-US" sz="1600" dirty="0">
                <a:solidFill>
                  <a:srgbClr val="5A5B5D"/>
                </a:solidFill>
                <a:latin typeface="Century Gothic" panose="020B0502020202020204" pitchFamily="34" charset="0"/>
              </a:rPr>
              <a:t> teacher must be based upon proper cause? We answer this question in the negative.” </a:t>
            </a:r>
            <a:r>
              <a:rPr lang="en-US" sz="1600" i="1" dirty="0">
                <a:solidFill>
                  <a:srgbClr val="5A5B5D"/>
                </a:solidFill>
                <a:latin typeface="Century Gothic" panose="020B0502020202020204" pitchFamily="34" charset="0"/>
              </a:rPr>
              <a:t>Id</a:t>
            </a:r>
            <a:r>
              <a:rPr lang="en-US" sz="1600" dirty="0">
                <a:solidFill>
                  <a:srgbClr val="5A5B5D"/>
                </a:solidFill>
                <a:latin typeface="Century Gothic" panose="020B0502020202020204" pitchFamily="34" charset="0"/>
              </a:rPr>
              <a:t>. at 1282</a:t>
            </a:r>
          </a:p>
        </p:txBody>
      </p:sp>
      <p:sp>
        <p:nvSpPr>
          <p:cNvPr id="4" name="TextBox 3"/>
          <p:cNvSpPr txBox="1"/>
          <p:nvPr/>
        </p:nvSpPr>
        <p:spPr>
          <a:xfrm>
            <a:off x="-13448" y="1905000"/>
            <a:ext cx="7938248"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Lake </a:t>
            </a:r>
            <a:r>
              <a:rPr lang="en-US" sz="1400" b="1" i="1" dirty="0" err="1">
                <a:solidFill>
                  <a:schemeClr val="bg1"/>
                </a:solidFill>
                <a:latin typeface="Century Gothic" panose="020B0502020202020204" pitchFamily="34" charset="0"/>
              </a:rPr>
              <a:t>Cty</a:t>
            </a:r>
            <a:r>
              <a:rPr lang="en-US" sz="1400" b="1" i="1" dirty="0">
                <a:solidFill>
                  <a:schemeClr val="bg1"/>
                </a:solidFill>
                <a:latin typeface="Century Gothic" panose="020B0502020202020204" pitchFamily="34" charset="0"/>
              </a:rPr>
              <a:t>. Ed. </a:t>
            </a:r>
            <a:r>
              <a:rPr lang="en-US" sz="1400" b="1" i="1" dirty="0" err="1">
                <a:solidFill>
                  <a:schemeClr val="bg1"/>
                </a:solidFill>
                <a:latin typeface="Century Gothic" panose="020B0502020202020204" pitchFamily="34" charset="0"/>
              </a:rPr>
              <a:t>Ass’n</a:t>
            </a:r>
            <a:r>
              <a:rPr lang="en-US" sz="1400" b="1" i="1" dirty="0">
                <a:solidFill>
                  <a:schemeClr val="bg1"/>
                </a:solidFill>
                <a:latin typeface="Century Gothic" panose="020B0502020202020204" pitchFamily="34" charset="0"/>
              </a:rPr>
              <a:t> v. Sch. Bd. of Lake </a:t>
            </a:r>
            <a:r>
              <a:rPr lang="en-US" sz="1400" b="1" i="1" dirty="0" err="1">
                <a:solidFill>
                  <a:schemeClr val="bg1"/>
                </a:solidFill>
                <a:latin typeface="Century Gothic" panose="020B0502020202020204" pitchFamily="34" charset="0"/>
              </a:rPr>
              <a:t>Cty</a:t>
            </a:r>
            <a:r>
              <a:rPr lang="en-US" sz="1400" b="1" i="1" dirty="0">
                <a:solidFill>
                  <a:schemeClr val="bg1"/>
                </a:solidFill>
                <a:latin typeface="Century Gothic" panose="020B0502020202020204" pitchFamily="34" charset="0"/>
              </a:rPr>
              <a:t>., 360 So.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1280 (Fla.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a:t>
            </a:r>
            <a:r>
              <a:rPr lang="en-US" sz="1400" b="1" i="1" dirty="0" err="1">
                <a:solidFill>
                  <a:schemeClr val="bg1"/>
                </a:solidFill>
                <a:latin typeface="Century Gothic" panose="020B0502020202020204" pitchFamily="34" charset="0"/>
              </a:rPr>
              <a:t>DCA</a:t>
            </a:r>
            <a:r>
              <a:rPr lang="en-US" sz="1400" b="1" i="1" dirty="0">
                <a:solidFill>
                  <a:schemeClr val="bg1"/>
                </a:solidFill>
                <a:latin typeface="Century Gothic" panose="020B0502020202020204" pitchFamily="34" charset="0"/>
              </a:rPr>
              <a:t> 1978)</a:t>
            </a:r>
          </a:p>
        </p:txBody>
      </p:sp>
    </p:spTree>
    <p:extLst>
      <p:ext uri="{BB962C8B-B14F-4D97-AF65-F5344CB8AC3E}">
        <p14:creationId xmlns:p14="http://schemas.microsoft.com/office/powerpoint/2010/main" val="14349027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633" y="1447800"/>
            <a:ext cx="5232523" cy="400110"/>
          </a:xfrm>
          <a:prstGeom prst="rect">
            <a:avLst/>
          </a:prstGeom>
        </p:spPr>
        <p:txBody>
          <a:bodyPr wrap="none">
            <a:spAutoFit/>
          </a:bodyPr>
          <a:lstStyle/>
          <a:p>
            <a:r>
              <a:rPr lang="en-US" sz="2000" b="1" dirty="0">
                <a:solidFill>
                  <a:srgbClr val="0D4876"/>
                </a:solidFill>
                <a:latin typeface="Century Gothic" panose="020B0502020202020204" pitchFamily="34" charset="0"/>
              </a:rPr>
              <a:t>Types of Contracts for Teachers in Florida</a:t>
            </a:r>
          </a:p>
        </p:txBody>
      </p:sp>
      <p:graphicFrame>
        <p:nvGraphicFramePr>
          <p:cNvPr id="9" name="Table 8"/>
          <p:cNvGraphicFramePr>
            <a:graphicFrameLocks noGrp="1"/>
          </p:cNvGraphicFramePr>
          <p:nvPr>
            <p:extLst>
              <p:ext uri="{D42A27DB-BD31-4B8C-83A1-F6EECF244321}">
                <p14:modId xmlns:p14="http://schemas.microsoft.com/office/powerpoint/2010/main" val="595024710"/>
              </p:ext>
            </p:extLst>
          </p:nvPr>
        </p:nvGraphicFramePr>
        <p:xfrm>
          <a:off x="1181100" y="2362200"/>
          <a:ext cx="6781800" cy="2651760"/>
        </p:xfrm>
        <a:graphic>
          <a:graphicData uri="http://schemas.openxmlformats.org/drawingml/2006/table">
            <a:tbl>
              <a:tblPr firstRow="1">
                <a:tableStyleId>{5C22544A-7EE6-4342-B048-85BDC9FD1C3A}</a:tableStyleId>
              </a:tblPr>
              <a:tblGrid>
                <a:gridCol w="3390900"/>
                <a:gridCol w="3390900"/>
              </a:tblGrid>
              <a:tr h="888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none"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dirty="0" smtClean="0">
                          <a:solidFill>
                            <a:schemeClr val="bg1"/>
                          </a:solidFill>
                          <a:latin typeface="Century Gothic" panose="020B0502020202020204" pitchFamily="34" charset="0"/>
                        </a:rPr>
                        <a:t>Prior to the </a:t>
                      </a:r>
                      <a:r>
                        <a:rPr lang="en-US" sz="1800" b="1" u="sng" dirty="0" err="1" smtClean="0">
                          <a:solidFill>
                            <a:schemeClr val="bg1"/>
                          </a:solidFill>
                          <a:latin typeface="Century Gothic" panose="020B0502020202020204" pitchFamily="34" charset="0"/>
                        </a:rPr>
                        <a:t>SSA</a:t>
                      </a:r>
                      <a:endParaRPr lang="en-US" u="sng" dirty="0"/>
                    </a:p>
                  </a:txBody>
                  <a:tcPr>
                    <a:solidFill>
                      <a:srgbClr val="0D487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u="none"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dirty="0" smtClean="0">
                          <a:solidFill>
                            <a:schemeClr val="bg1"/>
                          </a:solidFill>
                          <a:latin typeface="Century Gothic" panose="020B0502020202020204" pitchFamily="34" charset="0"/>
                        </a:rPr>
                        <a:t>Post</a:t>
                      </a:r>
                      <a:r>
                        <a:rPr lang="en-US" sz="1800" b="1" u="sng" baseline="0" dirty="0" smtClean="0">
                          <a:solidFill>
                            <a:schemeClr val="bg1"/>
                          </a:solidFill>
                          <a:latin typeface="Century Gothic" panose="020B0502020202020204" pitchFamily="34" charset="0"/>
                        </a:rPr>
                        <a:t> </a:t>
                      </a:r>
                      <a:r>
                        <a:rPr lang="en-US" sz="1800" b="1" u="sng" dirty="0" err="1" smtClean="0">
                          <a:solidFill>
                            <a:schemeClr val="bg1"/>
                          </a:solidFill>
                          <a:latin typeface="Century Gothic" panose="020B0502020202020204" pitchFamily="34" charset="0"/>
                        </a:rPr>
                        <a:t>SSA</a:t>
                      </a:r>
                      <a:endParaRPr lang="en-US" sz="1800" b="1" u="sng" dirty="0" smtClean="0">
                        <a:solidFill>
                          <a:schemeClr val="bg1"/>
                        </a:solidFill>
                        <a:latin typeface="Century Gothic" panose="020B0502020202020204" pitchFamily="34" charset="0"/>
                      </a:endParaRPr>
                    </a:p>
                    <a:p>
                      <a:endParaRPr lang="en-US" dirty="0"/>
                    </a:p>
                  </a:txBody>
                  <a:tcPr>
                    <a:solidFill>
                      <a:srgbClr val="0D4876"/>
                    </a:solidFill>
                  </a:tcPr>
                </a:tc>
              </a:tr>
              <a:tr h="858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entury Gothic" panose="020B0502020202020204" pitchFamily="34" charset="0"/>
                        </a:rPr>
                        <a:t>Continuing Contracts</a:t>
                      </a:r>
                    </a:p>
                    <a:p>
                      <a:endParaRPr lang="en-US" dirty="0">
                        <a:solidFill>
                          <a:schemeClr val="bg1"/>
                        </a:solidFill>
                      </a:endParaRPr>
                    </a:p>
                  </a:txBody>
                  <a:tcPr>
                    <a:solidFill>
                      <a:srgbClr val="A1998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entury Gothic" panose="020B0502020202020204" pitchFamily="34" charset="0"/>
                        </a:rPr>
                        <a:t>Probationary Contracts</a:t>
                      </a:r>
                    </a:p>
                    <a:p>
                      <a:endParaRPr lang="en-US" dirty="0">
                        <a:solidFill>
                          <a:schemeClr val="bg1"/>
                        </a:solidFill>
                      </a:endParaRPr>
                    </a:p>
                  </a:txBody>
                  <a:tcPr>
                    <a:solidFill>
                      <a:srgbClr val="A19981"/>
                    </a:solidFill>
                  </a:tcPr>
                </a:tc>
              </a:tr>
              <a:tr h="828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entury Gothic" panose="020B0502020202020204" pitchFamily="34" charset="0"/>
                        </a:rPr>
                        <a:t>Professional Service Contracts</a:t>
                      </a:r>
                    </a:p>
                    <a:p>
                      <a:endParaRPr lang="en-US" dirty="0">
                        <a:solidFill>
                          <a:schemeClr val="bg1"/>
                        </a:solidFill>
                      </a:endParaRPr>
                    </a:p>
                  </a:txBody>
                  <a:tcPr>
                    <a:solidFill>
                      <a:srgbClr val="A1998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entury Gothic" panose="020B0502020202020204" pitchFamily="34" charset="0"/>
                        </a:rPr>
                        <a:t>Annual Contracts</a:t>
                      </a:r>
                    </a:p>
                    <a:p>
                      <a:endParaRPr lang="en-US" dirty="0">
                        <a:solidFill>
                          <a:schemeClr val="bg1"/>
                        </a:solidFill>
                      </a:endParaRPr>
                    </a:p>
                  </a:txBody>
                  <a:tcPr>
                    <a:solidFill>
                      <a:srgbClr val="A19981"/>
                    </a:solidFill>
                  </a:tcPr>
                </a:tc>
              </a:tr>
            </a:tbl>
          </a:graphicData>
        </a:graphic>
      </p:graphicFrame>
    </p:spTree>
    <p:extLst>
      <p:ext uri="{BB962C8B-B14F-4D97-AF65-F5344CB8AC3E}">
        <p14:creationId xmlns:p14="http://schemas.microsoft.com/office/powerpoint/2010/main" val="194476201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3405099" cy="400110"/>
          </a:xfrm>
          <a:prstGeom prst="rect">
            <a:avLst/>
          </a:prstGeom>
        </p:spPr>
        <p:txBody>
          <a:bodyPr wrap="none">
            <a:spAutoFit/>
          </a:bodyPr>
          <a:lstStyle/>
          <a:p>
            <a:r>
              <a:rPr lang="en-US" sz="2000" b="1" dirty="0">
                <a:solidFill>
                  <a:srgbClr val="0D4876"/>
                </a:solidFill>
                <a:latin typeface="Century Gothic" panose="020B0502020202020204" pitchFamily="34" charset="0"/>
              </a:rPr>
              <a:t>Recent Statutory </a:t>
            </a:r>
            <a:r>
              <a:rPr lang="en-US" sz="2000" b="1" dirty="0" smtClean="0">
                <a:solidFill>
                  <a:srgbClr val="0D4876"/>
                </a:solidFill>
                <a:latin typeface="Century Gothic" panose="020B0502020202020204" pitchFamily="34" charset="0"/>
              </a:rPr>
              <a:t>Changes</a:t>
            </a:r>
            <a:endParaRPr lang="en-US" sz="2000" b="1" dirty="0">
              <a:solidFill>
                <a:srgbClr val="0D4876"/>
              </a:solidFill>
              <a:latin typeface="Century Gothic" panose="020B0502020202020204" pitchFamily="34" charset="0"/>
            </a:endParaRPr>
          </a:p>
        </p:txBody>
      </p:sp>
      <p:sp>
        <p:nvSpPr>
          <p:cNvPr id="6" name="Rectangle 5"/>
          <p:cNvSpPr/>
          <p:nvPr/>
        </p:nvSpPr>
        <p:spPr>
          <a:xfrm>
            <a:off x="728663" y="1905000"/>
            <a:ext cx="7686675" cy="3385542"/>
          </a:xfrm>
          <a:prstGeom prst="rect">
            <a:avLst/>
          </a:prstGeom>
        </p:spPr>
        <p:txBody>
          <a:bodyPr wrap="square">
            <a:spAutoFit/>
          </a:bodyPr>
          <a:lstStyle/>
          <a:p>
            <a:r>
              <a:rPr lang="en-US" dirty="0">
                <a:solidFill>
                  <a:srgbClr val="5A5B5D"/>
                </a:solidFill>
                <a:latin typeface="Century Gothic" panose="020B0502020202020204" pitchFamily="34" charset="0"/>
              </a:rPr>
              <a:t>Several bills have been proposed since 2011 that would amend §§ 1012.33 and 1012.335, of the </a:t>
            </a:r>
            <a:r>
              <a:rPr lang="en-US" dirty="0" err="1" smtClean="0">
                <a:solidFill>
                  <a:srgbClr val="5A5B5D"/>
                </a:solidFill>
                <a:latin typeface="Century Gothic" panose="020B0502020202020204" pitchFamily="34" charset="0"/>
              </a:rPr>
              <a:t>SSA</a:t>
            </a:r>
            <a:endParaRPr lang="en-US" dirty="0" smtClean="0">
              <a:solidFill>
                <a:srgbClr val="5A5B5D"/>
              </a:solidFill>
              <a:latin typeface="Century Gothic" panose="020B0502020202020204" pitchFamily="34" charset="0"/>
            </a:endParaRPr>
          </a:p>
          <a:p>
            <a:endParaRPr lang="en-US"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dirty="0">
                <a:solidFill>
                  <a:srgbClr val="5A5B5D"/>
                </a:solidFill>
                <a:latin typeface="Century Gothic" panose="020B0502020202020204" pitchFamily="34" charset="0"/>
              </a:rPr>
              <a:t>So far, all of the proposals to amend § 1012.335 have </a:t>
            </a:r>
            <a:r>
              <a:rPr lang="en-US" dirty="0" smtClean="0">
                <a:solidFill>
                  <a:srgbClr val="5A5B5D"/>
                </a:solidFill>
                <a:latin typeface="Century Gothic" panose="020B0502020202020204" pitchFamily="34" charset="0"/>
              </a:rPr>
              <a:t>failed</a:t>
            </a:r>
          </a:p>
          <a:p>
            <a:endParaRPr lang="en-US"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dirty="0">
                <a:solidFill>
                  <a:srgbClr val="5A5B5D"/>
                </a:solidFill>
                <a:latin typeface="Century Gothic" panose="020B0502020202020204" pitchFamily="34" charset="0"/>
              </a:rPr>
              <a:t>The Legislature did amend § 1012.33 in 2014 and </a:t>
            </a:r>
            <a:r>
              <a:rPr lang="en-US" dirty="0" smtClean="0">
                <a:solidFill>
                  <a:srgbClr val="5A5B5D"/>
                </a:solidFill>
                <a:latin typeface="Century Gothic" panose="020B0502020202020204" pitchFamily="34" charset="0"/>
              </a:rPr>
              <a:t>2016</a:t>
            </a:r>
          </a:p>
          <a:p>
            <a:endParaRPr lang="en-US" sz="4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600" b="1" dirty="0">
                <a:solidFill>
                  <a:srgbClr val="A90533"/>
                </a:solidFill>
                <a:latin typeface="Century Gothic" panose="020B0502020202020204" pitchFamily="34" charset="0"/>
              </a:rPr>
              <a:t>2014 </a:t>
            </a:r>
            <a:r>
              <a:rPr lang="en-US" sz="1600" dirty="0">
                <a:solidFill>
                  <a:srgbClr val="5A5B5D"/>
                </a:solidFill>
                <a:latin typeface="Century Gothic" panose="020B0502020202020204" pitchFamily="34" charset="0"/>
              </a:rPr>
              <a:t>– removed language that was no longer relevant</a:t>
            </a:r>
          </a:p>
          <a:p>
            <a:pPr marL="742950" lvl="1" indent="-285750">
              <a:buFont typeface="Arial" panose="020B0604020202020204" pitchFamily="34" charset="0"/>
              <a:buChar char="•"/>
            </a:pPr>
            <a:r>
              <a:rPr lang="en-US" sz="1600" b="1" dirty="0">
                <a:solidFill>
                  <a:srgbClr val="A90533"/>
                </a:solidFill>
                <a:latin typeface="Century Gothic" panose="020B0502020202020204" pitchFamily="34" charset="0"/>
              </a:rPr>
              <a:t>2016</a:t>
            </a:r>
            <a:r>
              <a:rPr lang="en-US" sz="1600" dirty="0">
                <a:solidFill>
                  <a:srgbClr val="5A5B5D"/>
                </a:solidFill>
                <a:latin typeface="Century Gothic" panose="020B0502020202020204" pitchFamily="34" charset="0"/>
              </a:rPr>
              <a:t> – changes affected the contracts offered to retired employees that return to the school</a:t>
            </a:r>
          </a:p>
          <a:p>
            <a:endParaRPr lang="en-US" dirty="0">
              <a:solidFill>
                <a:srgbClr val="5A5B5D"/>
              </a:solidFill>
              <a:latin typeface="Century Gothic" panose="020B0502020202020204" pitchFamily="34" charset="0"/>
            </a:endParaRPr>
          </a:p>
          <a:p>
            <a:r>
              <a:rPr lang="en-US" dirty="0">
                <a:solidFill>
                  <a:srgbClr val="5A5B5D"/>
                </a:solidFill>
                <a:latin typeface="Century Gothic" panose="020B0502020202020204" pitchFamily="34" charset="0"/>
              </a:rPr>
              <a:t>In 2017 a significant change came when </a:t>
            </a:r>
            <a:r>
              <a:rPr lang="en-US" b="1" dirty="0">
                <a:solidFill>
                  <a:srgbClr val="5A5B5D"/>
                </a:solidFill>
                <a:latin typeface="Century Gothic" panose="020B0502020202020204" pitchFamily="34" charset="0"/>
              </a:rPr>
              <a:t>§ 1001.42(24)(b)</a:t>
            </a:r>
            <a:r>
              <a:rPr lang="en-US" dirty="0">
                <a:solidFill>
                  <a:srgbClr val="5A5B5D"/>
                </a:solidFill>
                <a:latin typeface="Century Gothic" panose="020B0502020202020204" pitchFamily="34" charset="0"/>
              </a:rPr>
              <a:t> was added</a:t>
            </a:r>
          </a:p>
        </p:txBody>
      </p:sp>
    </p:spTree>
    <p:extLst>
      <p:ext uri="{BB962C8B-B14F-4D97-AF65-F5344CB8AC3E}">
        <p14:creationId xmlns:p14="http://schemas.microsoft.com/office/powerpoint/2010/main" val="22931745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4124847" cy="400110"/>
          </a:xfrm>
          <a:prstGeom prst="rect">
            <a:avLst/>
          </a:prstGeom>
        </p:spPr>
        <p:txBody>
          <a:bodyPr wrap="none">
            <a:spAutoFit/>
          </a:bodyPr>
          <a:lstStyle/>
          <a:p>
            <a:r>
              <a:rPr lang="en-US" sz="2000" b="1" dirty="0">
                <a:solidFill>
                  <a:srgbClr val="0D4876"/>
                </a:solidFill>
                <a:latin typeface="Century Gothic" panose="020B0502020202020204" pitchFamily="34" charset="0"/>
              </a:rPr>
              <a:t>Florida Statutes § 1001.42(24)(b)</a:t>
            </a:r>
          </a:p>
        </p:txBody>
      </p:sp>
      <p:sp>
        <p:nvSpPr>
          <p:cNvPr id="6" name="Rectangle 5"/>
          <p:cNvSpPr/>
          <p:nvPr/>
        </p:nvSpPr>
        <p:spPr>
          <a:xfrm>
            <a:off x="728663" y="1905000"/>
            <a:ext cx="7686675" cy="2585323"/>
          </a:xfrm>
          <a:prstGeom prst="rect">
            <a:avLst/>
          </a:prstGeom>
        </p:spPr>
        <p:txBody>
          <a:bodyPr wrap="square">
            <a:spAutoFit/>
          </a:bodyPr>
          <a:lstStyle/>
          <a:p>
            <a:r>
              <a:rPr lang="en-US" dirty="0">
                <a:solidFill>
                  <a:srgbClr val="5A5B5D"/>
                </a:solidFill>
                <a:latin typeface="Century Gothic" panose="020B0502020202020204" pitchFamily="34" charset="0"/>
              </a:rPr>
              <a:t>(24) </a:t>
            </a:r>
            <a:r>
              <a:rPr lang="en-US" b="1" dirty="0">
                <a:solidFill>
                  <a:srgbClr val="A90533"/>
                </a:solidFill>
                <a:latin typeface="Century Gothic" panose="020B0502020202020204" pitchFamily="34" charset="0"/>
              </a:rPr>
              <a:t>EMPLOYMENT </a:t>
            </a:r>
            <a:r>
              <a:rPr lang="en-US" b="1" dirty="0" smtClean="0">
                <a:solidFill>
                  <a:srgbClr val="A90533"/>
                </a:solidFill>
                <a:latin typeface="Century Gothic" panose="020B0502020202020204" pitchFamily="34" charset="0"/>
              </a:rPr>
              <a:t>CONTRACTS</a:t>
            </a:r>
          </a:p>
          <a:p>
            <a:endParaRPr lang="en-US" dirty="0">
              <a:solidFill>
                <a:srgbClr val="5A5B5D"/>
              </a:solidFill>
              <a:latin typeface="Century Gothic" panose="020B0502020202020204" pitchFamily="34" charset="0"/>
            </a:endParaRPr>
          </a:p>
          <a:p>
            <a:r>
              <a:rPr lang="en-US" dirty="0">
                <a:solidFill>
                  <a:srgbClr val="5A5B5D"/>
                </a:solidFill>
                <a:latin typeface="Century Gothic" panose="020B0502020202020204" pitchFamily="34" charset="0"/>
              </a:rPr>
              <a:t>(b) A district school board may not award an annual contract on the basis of any contingency or condition not expressly authorized in law by the Legislature or alter or limit its authority to award or not award an annual contract as provided in s. 1012.335. This paragraph applies only to a collective bargaining agreement entered into or renewed by a district school board on or after June 15, 2017.</a:t>
            </a:r>
          </a:p>
        </p:txBody>
      </p:sp>
    </p:spTree>
    <p:extLst>
      <p:ext uri="{BB962C8B-B14F-4D97-AF65-F5344CB8AC3E}">
        <p14:creationId xmlns:p14="http://schemas.microsoft.com/office/powerpoint/2010/main" val="72433725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4124847" cy="400110"/>
          </a:xfrm>
          <a:prstGeom prst="rect">
            <a:avLst/>
          </a:prstGeom>
        </p:spPr>
        <p:txBody>
          <a:bodyPr wrap="none">
            <a:spAutoFit/>
          </a:bodyPr>
          <a:lstStyle/>
          <a:p>
            <a:r>
              <a:rPr lang="en-US" sz="2000" b="1" dirty="0">
                <a:solidFill>
                  <a:srgbClr val="0D4876"/>
                </a:solidFill>
                <a:latin typeface="Century Gothic" panose="020B0502020202020204" pitchFamily="34" charset="0"/>
              </a:rPr>
              <a:t>Florida Statutes § 1001.42(24)(b)</a:t>
            </a:r>
          </a:p>
        </p:txBody>
      </p:sp>
      <p:sp>
        <p:nvSpPr>
          <p:cNvPr id="6" name="Rectangle 5"/>
          <p:cNvSpPr/>
          <p:nvPr/>
        </p:nvSpPr>
        <p:spPr>
          <a:xfrm>
            <a:off x="728663" y="1905000"/>
            <a:ext cx="7686675" cy="2031325"/>
          </a:xfrm>
          <a:prstGeom prst="rect">
            <a:avLst/>
          </a:prstGeom>
        </p:spPr>
        <p:txBody>
          <a:bodyPr wrap="square">
            <a:spAutoFit/>
          </a:bodyPr>
          <a:lstStyle/>
          <a:p>
            <a:pPr marL="285750" indent="-285750">
              <a:buFont typeface="Arial" panose="020B0604020202020204" pitchFamily="34" charset="0"/>
              <a:buChar char="•"/>
            </a:pPr>
            <a:r>
              <a:rPr lang="en-US" dirty="0">
                <a:solidFill>
                  <a:srgbClr val="5A5B5D"/>
                </a:solidFill>
                <a:latin typeface="Century Gothic" panose="020B0502020202020204" pitchFamily="34" charset="0"/>
              </a:rPr>
              <a:t>This section essentially takes away a school board’s ability to agree in a Collective Bargaining Agreement to automatic renewals of annual contracts</a:t>
            </a:r>
            <a:r>
              <a:rPr lang="en-US" dirty="0" smtClean="0">
                <a:solidFill>
                  <a:srgbClr val="5A5B5D"/>
                </a:solidFill>
                <a:latin typeface="Century Gothic" panose="020B0502020202020204" pitchFamily="34" charset="0"/>
              </a:rPr>
              <a:t>.</a:t>
            </a:r>
          </a:p>
          <a:p>
            <a:pPr marL="285750" indent="-285750">
              <a:buFont typeface="Arial" panose="020B0604020202020204" pitchFamily="34" charset="0"/>
              <a:buChar char="•"/>
            </a:pPr>
            <a:endParaRPr lang="en-US"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dirty="0">
                <a:solidFill>
                  <a:srgbClr val="5A5B5D"/>
                </a:solidFill>
                <a:latin typeface="Century Gothic" panose="020B0502020202020204" pitchFamily="34" charset="0"/>
              </a:rPr>
              <a:t>The statute only applies to </a:t>
            </a:r>
            <a:r>
              <a:rPr lang="en-US" dirty="0" err="1">
                <a:solidFill>
                  <a:srgbClr val="5A5B5D"/>
                </a:solidFill>
                <a:latin typeface="Century Gothic" panose="020B0502020202020204" pitchFamily="34" charset="0"/>
              </a:rPr>
              <a:t>CBAs</a:t>
            </a:r>
            <a:r>
              <a:rPr lang="en-US" dirty="0">
                <a:solidFill>
                  <a:srgbClr val="5A5B5D"/>
                </a:solidFill>
                <a:latin typeface="Century Gothic" panose="020B0502020202020204" pitchFamily="34" charset="0"/>
              </a:rPr>
              <a:t> renewed or entered into after June 15, 2017, so there will still be some </a:t>
            </a:r>
            <a:r>
              <a:rPr lang="en-US" dirty="0" err="1">
                <a:solidFill>
                  <a:srgbClr val="5A5B5D"/>
                </a:solidFill>
                <a:latin typeface="Century Gothic" panose="020B0502020202020204" pitchFamily="34" charset="0"/>
              </a:rPr>
              <a:t>CBAs</a:t>
            </a:r>
            <a:r>
              <a:rPr lang="en-US" dirty="0">
                <a:solidFill>
                  <a:srgbClr val="5A5B5D"/>
                </a:solidFill>
                <a:latin typeface="Century Gothic" panose="020B0502020202020204" pitchFamily="34" charset="0"/>
              </a:rPr>
              <a:t> that include valid automatic renewal clauses, but they will soon be phased out.</a:t>
            </a:r>
          </a:p>
        </p:txBody>
      </p:sp>
    </p:spTree>
    <p:extLst>
      <p:ext uri="{BB962C8B-B14F-4D97-AF65-F5344CB8AC3E}">
        <p14:creationId xmlns:p14="http://schemas.microsoft.com/office/powerpoint/2010/main" val="30500753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295400"/>
            <a:ext cx="2930610" cy="400110"/>
          </a:xfrm>
          <a:prstGeom prst="rect">
            <a:avLst/>
          </a:prstGeom>
        </p:spPr>
        <p:txBody>
          <a:bodyPr wrap="none">
            <a:spAutoFit/>
          </a:bodyPr>
          <a:lstStyle/>
          <a:p>
            <a:r>
              <a:rPr lang="en-US" sz="2000" b="1" dirty="0">
                <a:solidFill>
                  <a:srgbClr val="0D4876"/>
                </a:solidFill>
                <a:latin typeface="Century Gothic" panose="020B0502020202020204" pitchFamily="34" charset="0"/>
              </a:rPr>
              <a:t>Bringing it </a:t>
            </a:r>
            <a:r>
              <a:rPr lang="en-US" sz="2000" b="1" dirty="0" smtClean="0">
                <a:solidFill>
                  <a:srgbClr val="0D4876"/>
                </a:solidFill>
                <a:latin typeface="Century Gothic" panose="020B0502020202020204" pitchFamily="34" charset="0"/>
              </a:rPr>
              <a:t>All Together</a:t>
            </a:r>
            <a:endParaRPr lang="en-US" sz="2000" b="1" dirty="0">
              <a:solidFill>
                <a:srgbClr val="0D4876"/>
              </a:solidFill>
              <a:latin typeface="Century Gothic" panose="020B0502020202020204" pitchFamily="34" charset="0"/>
            </a:endParaRPr>
          </a:p>
        </p:txBody>
      </p:sp>
      <p:sp>
        <p:nvSpPr>
          <p:cNvPr id="6" name="Rectangle 5"/>
          <p:cNvSpPr/>
          <p:nvPr/>
        </p:nvSpPr>
        <p:spPr>
          <a:xfrm>
            <a:off x="728663" y="1752599"/>
            <a:ext cx="7686675" cy="4524315"/>
          </a:xfrm>
          <a:prstGeom prst="rect">
            <a:avLst/>
          </a:prstGeom>
        </p:spPr>
        <p:txBody>
          <a:bodyPr wrap="square">
            <a:spAutoFit/>
          </a:bodyPr>
          <a:lstStyle/>
          <a:p>
            <a:r>
              <a:rPr lang="en-US" b="1" dirty="0">
                <a:solidFill>
                  <a:srgbClr val="A90533"/>
                </a:solidFill>
                <a:latin typeface="Century Gothic" panose="020B0502020202020204" pitchFamily="34" charset="0"/>
              </a:rPr>
              <a:t>Based on Florida’s Statutory </a:t>
            </a:r>
            <a:r>
              <a:rPr lang="en-US" b="1" dirty="0" smtClean="0">
                <a:solidFill>
                  <a:srgbClr val="A90533"/>
                </a:solidFill>
                <a:latin typeface="Century Gothic" panose="020B0502020202020204" pitchFamily="34" charset="0"/>
              </a:rPr>
              <a:t>Scheme</a:t>
            </a:r>
          </a:p>
          <a:p>
            <a:endParaRPr lang="en-US" sz="1200" dirty="0">
              <a:solidFill>
                <a:srgbClr val="5A5B5D"/>
              </a:solidFill>
              <a:latin typeface="Century Gothic" panose="020B0502020202020204" pitchFamily="34" charset="0"/>
            </a:endParaRPr>
          </a:p>
          <a:p>
            <a:r>
              <a:rPr lang="en-US" sz="1400" b="1" u="sng" dirty="0">
                <a:solidFill>
                  <a:srgbClr val="A90533"/>
                </a:solidFill>
                <a:latin typeface="Century Gothic" panose="020B0502020202020204" pitchFamily="34" charset="0"/>
              </a:rPr>
              <a:t>Probationary </a:t>
            </a:r>
            <a:r>
              <a:rPr lang="en-US" sz="1400" b="1" u="sng" dirty="0" smtClean="0">
                <a:solidFill>
                  <a:srgbClr val="A90533"/>
                </a:solidFill>
                <a:latin typeface="Century Gothic" panose="020B0502020202020204" pitchFamily="34" charset="0"/>
              </a:rPr>
              <a:t>contracts</a:t>
            </a:r>
          </a:p>
          <a:p>
            <a:endParaRPr lang="en-US" sz="400" u="sng"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400" dirty="0">
                <a:solidFill>
                  <a:srgbClr val="5A5B5D"/>
                </a:solidFill>
                <a:latin typeface="Century Gothic" panose="020B0502020202020204" pitchFamily="34" charset="0"/>
              </a:rPr>
              <a:t>No property interests in employment or continued employment, and thus no due process rights </a:t>
            </a:r>
            <a:r>
              <a:rPr lang="en-US" sz="1400" dirty="0" smtClean="0">
                <a:solidFill>
                  <a:srgbClr val="5A5B5D"/>
                </a:solidFill>
                <a:latin typeface="Century Gothic" panose="020B0502020202020204" pitchFamily="34" charset="0"/>
              </a:rPr>
              <a:t>attach</a:t>
            </a:r>
          </a:p>
          <a:p>
            <a:pPr lvl="1"/>
            <a:endParaRPr lang="en-US" sz="1400" dirty="0">
              <a:solidFill>
                <a:srgbClr val="5A5B5D"/>
              </a:solidFill>
              <a:latin typeface="Century Gothic" panose="020B0502020202020204" pitchFamily="34" charset="0"/>
            </a:endParaRPr>
          </a:p>
          <a:p>
            <a:r>
              <a:rPr lang="en-US" sz="1400" b="1" u="sng" dirty="0">
                <a:solidFill>
                  <a:srgbClr val="A90533"/>
                </a:solidFill>
                <a:latin typeface="Century Gothic" panose="020B0502020202020204" pitchFamily="34" charset="0"/>
              </a:rPr>
              <a:t>Annual </a:t>
            </a:r>
            <a:r>
              <a:rPr lang="en-US" sz="1400" b="1" u="sng" dirty="0" smtClean="0">
                <a:solidFill>
                  <a:srgbClr val="A90533"/>
                </a:solidFill>
                <a:latin typeface="Century Gothic" panose="020B0502020202020204" pitchFamily="34" charset="0"/>
              </a:rPr>
              <a:t>Contracts</a:t>
            </a:r>
          </a:p>
          <a:p>
            <a:endParaRPr lang="en-US" sz="400" u="sng" dirty="0" smtClean="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rgbClr val="5A5B5D"/>
                </a:solidFill>
                <a:latin typeface="Century Gothic" panose="020B0502020202020204" pitchFamily="34" charset="0"/>
              </a:rPr>
              <a:t>No </a:t>
            </a:r>
            <a:r>
              <a:rPr lang="en-US" sz="1400" dirty="0">
                <a:solidFill>
                  <a:srgbClr val="5A5B5D"/>
                </a:solidFill>
                <a:latin typeface="Century Gothic" panose="020B0502020202020204" pitchFamily="34" charset="0"/>
              </a:rPr>
              <a:t>property interest in renewal, but due process rights attach if terminated during the contract </a:t>
            </a:r>
            <a:r>
              <a:rPr lang="en-US" sz="1400" dirty="0" smtClean="0">
                <a:solidFill>
                  <a:srgbClr val="5A5B5D"/>
                </a:solidFill>
                <a:latin typeface="Century Gothic" panose="020B0502020202020204" pitchFamily="34" charset="0"/>
              </a:rPr>
              <a:t>period.</a:t>
            </a:r>
          </a:p>
          <a:p>
            <a:pPr marL="285750" indent="-285750">
              <a:buFont typeface="Arial" panose="020B0604020202020204" pitchFamily="34" charset="0"/>
              <a:buChar char="•"/>
            </a:pPr>
            <a:r>
              <a:rPr lang="en-US" sz="1400" dirty="0" smtClean="0">
                <a:solidFill>
                  <a:srgbClr val="5A5B5D"/>
                </a:solidFill>
                <a:latin typeface="Century Gothic" panose="020B0502020202020204" pitchFamily="34" charset="0"/>
              </a:rPr>
              <a:t>Possibly </a:t>
            </a:r>
            <a:r>
              <a:rPr lang="en-US" sz="1400" dirty="0">
                <a:solidFill>
                  <a:srgbClr val="5A5B5D"/>
                </a:solidFill>
                <a:latin typeface="Century Gothic" panose="020B0502020202020204" pitchFamily="34" charset="0"/>
              </a:rPr>
              <a:t>some additional protections from </a:t>
            </a:r>
            <a:r>
              <a:rPr lang="en-US" sz="1400" dirty="0" err="1">
                <a:solidFill>
                  <a:srgbClr val="5A5B5D"/>
                </a:solidFill>
                <a:latin typeface="Century Gothic" panose="020B0502020202020204" pitchFamily="34" charset="0"/>
              </a:rPr>
              <a:t>CBAs</a:t>
            </a:r>
            <a:r>
              <a:rPr lang="en-US" sz="1400" dirty="0">
                <a:solidFill>
                  <a:srgbClr val="5A5B5D"/>
                </a:solidFill>
                <a:latin typeface="Century Gothic" panose="020B0502020202020204" pitchFamily="34" charset="0"/>
              </a:rPr>
              <a:t> prior to June 15, 2017</a:t>
            </a:r>
            <a:r>
              <a:rPr lang="en-US" sz="1400" dirty="0" smtClean="0">
                <a:solidFill>
                  <a:srgbClr val="5A5B5D"/>
                </a:solidFill>
                <a:latin typeface="Century Gothic" panose="020B0502020202020204" pitchFamily="34" charset="0"/>
              </a:rPr>
              <a:t>.</a:t>
            </a:r>
          </a:p>
          <a:p>
            <a:endParaRPr lang="en-US" sz="1400" dirty="0">
              <a:solidFill>
                <a:srgbClr val="5A5B5D"/>
              </a:solidFill>
              <a:latin typeface="Century Gothic" panose="020B0502020202020204" pitchFamily="34" charset="0"/>
            </a:endParaRPr>
          </a:p>
          <a:p>
            <a:r>
              <a:rPr lang="en-US" sz="1400" b="1" u="sng" dirty="0">
                <a:solidFill>
                  <a:srgbClr val="A90533"/>
                </a:solidFill>
                <a:latin typeface="Century Gothic" panose="020B0502020202020204" pitchFamily="34" charset="0"/>
              </a:rPr>
              <a:t>Continuing </a:t>
            </a:r>
            <a:r>
              <a:rPr lang="en-US" sz="1400" b="1" u="sng" dirty="0" smtClean="0">
                <a:solidFill>
                  <a:srgbClr val="A90533"/>
                </a:solidFill>
                <a:latin typeface="Century Gothic" panose="020B0502020202020204" pitchFamily="34" charset="0"/>
              </a:rPr>
              <a:t>Contracts</a:t>
            </a:r>
          </a:p>
          <a:p>
            <a:endParaRPr lang="en-US" sz="400" u="sng" dirty="0" smtClean="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rgbClr val="5A5B5D"/>
                </a:solidFill>
                <a:latin typeface="Century Gothic" panose="020B0502020202020204" pitchFamily="34" charset="0"/>
              </a:rPr>
              <a:t>Property </a:t>
            </a:r>
            <a:r>
              <a:rPr lang="en-US" sz="1400" dirty="0">
                <a:solidFill>
                  <a:srgbClr val="5A5B5D"/>
                </a:solidFill>
                <a:latin typeface="Century Gothic" panose="020B0502020202020204" pitchFamily="34" charset="0"/>
              </a:rPr>
              <a:t>interests and due process rights</a:t>
            </a:r>
            <a:r>
              <a:rPr lang="en-US" sz="1400" dirty="0" smtClean="0">
                <a:solidFill>
                  <a:srgbClr val="5A5B5D"/>
                </a:solidFill>
                <a:latin typeface="Century Gothic" panose="020B0502020202020204" pitchFamily="34" charset="0"/>
              </a:rPr>
              <a:t>.</a:t>
            </a:r>
          </a:p>
          <a:p>
            <a:endParaRPr lang="en-US" sz="1400" u="sng" dirty="0">
              <a:solidFill>
                <a:srgbClr val="5A5B5D"/>
              </a:solidFill>
              <a:latin typeface="Century Gothic" panose="020B0502020202020204" pitchFamily="34" charset="0"/>
            </a:endParaRPr>
          </a:p>
          <a:p>
            <a:r>
              <a:rPr lang="en-US" sz="1400" b="1" u="sng" dirty="0" smtClean="0">
                <a:solidFill>
                  <a:srgbClr val="A90533"/>
                </a:solidFill>
                <a:latin typeface="Century Gothic" panose="020B0502020202020204" pitchFamily="34" charset="0"/>
              </a:rPr>
              <a:t>Professional </a:t>
            </a:r>
            <a:r>
              <a:rPr lang="en-US" sz="1400" b="1" u="sng" dirty="0">
                <a:solidFill>
                  <a:srgbClr val="A90533"/>
                </a:solidFill>
                <a:latin typeface="Century Gothic" panose="020B0502020202020204" pitchFamily="34" charset="0"/>
              </a:rPr>
              <a:t>Service </a:t>
            </a:r>
            <a:r>
              <a:rPr lang="en-US" sz="1400" b="1" u="sng" dirty="0" smtClean="0">
                <a:solidFill>
                  <a:srgbClr val="A90533"/>
                </a:solidFill>
                <a:latin typeface="Century Gothic" panose="020B0502020202020204" pitchFamily="34" charset="0"/>
              </a:rPr>
              <a:t>Contracts</a:t>
            </a:r>
          </a:p>
          <a:p>
            <a:endParaRPr lang="en-US" sz="400" u="sng" dirty="0" smtClean="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rgbClr val="5A5B5D"/>
                </a:solidFill>
                <a:latin typeface="Century Gothic" panose="020B0502020202020204" pitchFamily="34" charset="0"/>
              </a:rPr>
              <a:t>Property </a:t>
            </a:r>
            <a:r>
              <a:rPr lang="en-US" sz="1400" dirty="0">
                <a:solidFill>
                  <a:srgbClr val="5A5B5D"/>
                </a:solidFill>
                <a:latin typeface="Century Gothic" panose="020B0502020202020204" pitchFamily="34" charset="0"/>
              </a:rPr>
              <a:t>interests and due process rights.</a:t>
            </a:r>
          </a:p>
          <a:p>
            <a:endParaRPr lang="en-US" sz="1400" dirty="0">
              <a:solidFill>
                <a:srgbClr val="5A5B5D"/>
              </a:solidFill>
              <a:latin typeface="Century Gothic" panose="020B0502020202020204" pitchFamily="34" charset="0"/>
            </a:endParaRPr>
          </a:p>
          <a:p>
            <a:pPr lvl="1"/>
            <a:r>
              <a:rPr lang="en-US" sz="1400" dirty="0">
                <a:solidFill>
                  <a:srgbClr val="5A5B5D"/>
                </a:solidFill>
                <a:latin typeface="Century Gothic" panose="020B0502020202020204" pitchFamily="34" charset="0"/>
              </a:rPr>
              <a:t>More individualized circumstances or practices can create a legitimate claim of entitlement, such as personnel policies, so it is important to review those.</a:t>
            </a:r>
          </a:p>
        </p:txBody>
      </p:sp>
    </p:spTree>
    <p:extLst>
      <p:ext uri="{BB962C8B-B14F-4D97-AF65-F5344CB8AC3E}">
        <p14:creationId xmlns:p14="http://schemas.microsoft.com/office/powerpoint/2010/main" val="51362909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295400"/>
            <a:ext cx="2225289" cy="400110"/>
          </a:xfrm>
          <a:prstGeom prst="rect">
            <a:avLst/>
          </a:prstGeom>
        </p:spPr>
        <p:txBody>
          <a:bodyPr wrap="none">
            <a:spAutoFit/>
          </a:bodyPr>
          <a:lstStyle/>
          <a:p>
            <a:r>
              <a:rPr lang="en-US" sz="2000" b="1" dirty="0">
                <a:solidFill>
                  <a:srgbClr val="0D4876"/>
                </a:solidFill>
                <a:latin typeface="Century Gothic" panose="020B0502020202020204" pitchFamily="34" charset="0"/>
              </a:rPr>
              <a:t>Looking Forward</a:t>
            </a:r>
          </a:p>
        </p:txBody>
      </p:sp>
      <p:sp>
        <p:nvSpPr>
          <p:cNvPr id="6" name="Rectangle 5"/>
          <p:cNvSpPr/>
          <p:nvPr/>
        </p:nvSpPr>
        <p:spPr>
          <a:xfrm>
            <a:off x="728663" y="1905000"/>
            <a:ext cx="7686675" cy="3908762"/>
          </a:xfrm>
          <a:prstGeom prst="rect">
            <a:avLst/>
          </a:prstGeom>
        </p:spPr>
        <p:txBody>
          <a:bodyPr wrap="square">
            <a:spAutoFit/>
          </a:bodyPr>
          <a:lstStyle/>
          <a:p>
            <a:r>
              <a:rPr lang="en-US" b="1" dirty="0">
                <a:solidFill>
                  <a:srgbClr val="A90533"/>
                </a:solidFill>
                <a:latin typeface="Century Gothic" panose="020B0502020202020204" pitchFamily="34" charset="0"/>
              </a:rPr>
              <a:t>The environment is still </a:t>
            </a:r>
            <a:r>
              <a:rPr lang="en-US" b="1" dirty="0" smtClean="0">
                <a:solidFill>
                  <a:srgbClr val="A90533"/>
                </a:solidFill>
                <a:latin typeface="Century Gothic" panose="020B0502020202020204" pitchFamily="34" charset="0"/>
              </a:rPr>
              <a:t>changing</a:t>
            </a:r>
          </a:p>
          <a:p>
            <a:endParaRPr lang="en-US" sz="16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dirty="0">
                <a:solidFill>
                  <a:srgbClr val="5A5B5D"/>
                </a:solidFill>
                <a:latin typeface="Century Gothic" panose="020B0502020202020204" pitchFamily="34" charset="0"/>
              </a:rPr>
              <a:t>There is currently a lawsuit regarding the constitutionality of SB 7069, which enacted § 1001.42(24)(b</a:t>
            </a:r>
            <a:r>
              <a:rPr lang="en-US" dirty="0" smtClean="0">
                <a:solidFill>
                  <a:srgbClr val="5A5B5D"/>
                </a:solidFill>
                <a:latin typeface="Century Gothic" panose="020B0502020202020204" pitchFamily="34" charset="0"/>
              </a:rPr>
              <a:t>)</a:t>
            </a:r>
          </a:p>
          <a:p>
            <a:endParaRPr lang="en-US" sz="4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The focus of this lawsuit is on provisions related to Charter Schools</a:t>
            </a: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Does not specifically target the addition of § 1001.42(24)(b), but could affect it. Some of the early arguments challenged SB 7069 broadly, calling it an omnibus bill</a:t>
            </a:r>
            <a:r>
              <a:rPr lang="en-US" sz="1600" dirty="0" smtClean="0">
                <a:solidFill>
                  <a:srgbClr val="5A5B5D"/>
                </a:solidFill>
                <a:latin typeface="Century Gothic" panose="020B0502020202020204" pitchFamily="34" charset="0"/>
              </a:rPr>
              <a:t>.</a:t>
            </a:r>
          </a:p>
          <a:p>
            <a:pPr lvl="1"/>
            <a:endParaRPr lang="en-US"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dirty="0">
                <a:solidFill>
                  <a:srgbClr val="5A5B5D"/>
                </a:solidFill>
                <a:latin typeface="Century Gothic" panose="020B0502020202020204" pitchFamily="34" charset="0"/>
              </a:rPr>
              <a:t>§ 1001.42(24)(b) continues to be threatened - Immediately after being added in 2017, SB 1540 was proposed in 2018 and would have immediately removed it</a:t>
            </a:r>
            <a:r>
              <a:rPr lang="en-US" dirty="0" smtClean="0">
                <a:solidFill>
                  <a:srgbClr val="5A5B5D"/>
                </a:solidFill>
                <a:latin typeface="Century Gothic" panose="020B0502020202020204" pitchFamily="34" charset="0"/>
              </a:rPr>
              <a:t>.</a:t>
            </a:r>
          </a:p>
          <a:p>
            <a:endParaRPr lang="en-US" sz="4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SB 1540 died in committee.</a:t>
            </a: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No other bills changing § 1001.42(24)(b) in 2019…. So far.</a:t>
            </a:r>
          </a:p>
        </p:txBody>
      </p:sp>
    </p:spTree>
    <p:extLst>
      <p:ext uri="{BB962C8B-B14F-4D97-AF65-F5344CB8AC3E}">
        <p14:creationId xmlns:p14="http://schemas.microsoft.com/office/powerpoint/2010/main" val="36438080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71600"/>
            <a:ext cx="1919115" cy="400110"/>
          </a:xfrm>
          <a:prstGeom prst="rect">
            <a:avLst/>
          </a:prstGeom>
        </p:spPr>
        <p:txBody>
          <a:bodyPr wrap="none">
            <a:spAutoFit/>
          </a:bodyPr>
          <a:lstStyle/>
          <a:p>
            <a:r>
              <a:rPr lang="en-US" sz="2000" b="1" dirty="0">
                <a:solidFill>
                  <a:srgbClr val="0D4876"/>
                </a:solidFill>
                <a:latin typeface="Century Gothic" panose="020B0502020202020204" pitchFamily="34" charset="0"/>
              </a:rPr>
              <a:t>Other </a:t>
            </a:r>
            <a:r>
              <a:rPr lang="en-US" sz="2000" b="1" dirty="0" smtClean="0">
                <a:solidFill>
                  <a:srgbClr val="0D4876"/>
                </a:solidFill>
                <a:latin typeface="Century Gothic" panose="020B0502020202020204" pitchFamily="34" charset="0"/>
              </a:rPr>
              <a:t>Sources</a:t>
            </a:r>
            <a:endParaRPr lang="en-US" sz="2000" b="1" dirty="0">
              <a:solidFill>
                <a:srgbClr val="0D4876"/>
              </a:solidFill>
              <a:latin typeface="Century Gothic" panose="020B0502020202020204" pitchFamily="34" charset="0"/>
            </a:endParaRPr>
          </a:p>
        </p:txBody>
      </p:sp>
      <p:sp>
        <p:nvSpPr>
          <p:cNvPr id="6" name="Rectangle 5"/>
          <p:cNvSpPr/>
          <p:nvPr/>
        </p:nvSpPr>
        <p:spPr>
          <a:xfrm>
            <a:off x="728663" y="1905000"/>
            <a:ext cx="7686675" cy="1169551"/>
          </a:xfrm>
          <a:prstGeom prst="rect">
            <a:avLst/>
          </a:prstGeom>
        </p:spPr>
        <p:txBody>
          <a:bodyPr wrap="square">
            <a:spAutoFit/>
          </a:bodyPr>
          <a:lstStyle/>
          <a:p>
            <a:r>
              <a:rPr lang="en-US" b="1" dirty="0">
                <a:solidFill>
                  <a:srgbClr val="A90533"/>
                </a:solidFill>
                <a:latin typeface="Century Gothic" panose="020B0502020202020204" pitchFamily="34" charset="0"/>
              </a:rPr>
              <a:t>Sections 120.569 and 120.60, Florida </a:t>
            </a:r>
            <a:r>
              <a:rPr lang="en-US" b="1" dirty="0" smtClean="0">
                <a:solidFill>
                  <a:srgbClr val="A90533"/>
                </a:solidFill>
                <a:latin typeface="Century Gothic" panose="020B0502020202020204" pitchFamily="34" charset="0"/>
              </a:rPr>
              <a:t>Statutes</a:t>
            </a:r>
          </a:p>
          <a:p>
            <a:endParaRPr lang="en-US" sz="400"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sz="1600" dirty="0">
                <a:solidFill>
                  <a:srgbClr val="5A5B5D"/>
                </a:solidFill>
                <a:latin typeface="Century Gothic" panose="020B0502020202020204" pitchFamily="34" charset="0"/>
              </a:rPr>
              <a:t>“The provisions of this section apply in all proceedings in which the substantial interests of a party are determined by an agency . . .”  § 120.569(1), Fla. Stat. </a:t>
            </a:r>
          </a:p>
        </p:txBody>
      </p:sp>
    </p:spTree>
    <p:extLst>
      <p:ext uri="{BB962C8B-B14F-4D97-AF65-F5344CB8AC3E}">
        <p14:creationId xmlns:p14="http://schemas.microsoft.com/office/powerpoint/2010/main" val="3290905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1390124" cy="400110"/>
          </a:xfrm>
          <a:prstGeom prst="rect">
            <a:avLst/>
          </a:prstGeom>
        </p:spPr>
        <p:txBody>
          <a:bodyPr wrap="none">
            <a:spAutoFit/>
          </a:bodyPr>
          <a:lstStyle/>
          <a:p>
            <a:r>
              <a:rPr lang="en-US" sz="2000" b="1" dirty="0" smtClean="0">
                <a:solidFill>
                  <a:srgbClr val="0D4876"/>
                </a:solidFill>
                <a:latin typeface="Century Gothic" panose="020B0502020202020204" pitchFamily="34" charset="0"/>
              </a:rPr>
              <a:t>Case Law</a:t>
            </a:r>
            <a:endParaRPr lang="en-US" sz="2000" b="1" dirty="0">
              <a:solidFill>
                <a:srgbClr val="0D4876"/>
              </a:solidFill>
              <a:latin typeface="Century Gothic" panose="020B0502020202020204" pitchFamily="34" charset="0"/>
            </a:endParaRPr>
          </a:p>
        </p:txBody>
      </p:sp>
      <p:sp>
        <p:nvSpPr>
          <p:cNvPr id="6" name="Rectangle 5"/>
          <p:cNvSpPr/>
          <p:nvPr/>
        </p:nvSpPr>
        <p:spPr>
          <a:xfrm>
            <a:off x="918838" y="1911672"/>
            <a:ext cx="7500937" cy="4524315"/>
          </a:xfrm>
          <a:prstGeom prst="rect">
            <a:avLst/>
          </a:prstGeom>
        </p:spPr>
        <p:txBody>
          <a:bodyPr wrap="square">
            <a:spAutoFit/>
          </a:bodyPr>
          <a:lstStyle/>
          <a:p>
            <a:endParaRPr lang="en-US" sz="1000" b="1" dirty="0" smtClean="0">
              <a:solidFill>
                <a:srgbClr val="5A5B5D"/>
              </a:solidFill>
              <a:latin typeface="Century Gothic" panose="020B0502020202020204" pitchFamily="34" charset="0"/>
            </a:endParaRPr>
          </a:p>
          <a:p>
            <a:endParaRPr lang="en-US" sz="1400" b="1" dirty="0">
              <a:solidFill>
                <a:srgbClr val="5A5B5D"/>
              </a:solidFill>
              <a:latin typeface="Century Gothic" panose="020B0502020202020204" pitchFamily="34" charset="0"/>
            </a:endParaRPr>
          </a:p>
          <a:p>
            <a:pPr marL="285750" indent="-285750" algn="just">
              <a:buFont typeface="Arial" panose="020B0604020202020204" pitchFamily="34" charset="0"/>
              <a:buChar char="•"/>
            </a:pPr>
            <a:r>
              <a:rPr lang="en-US" sz="1600" dirty="0">
                <a:solidFill>
                  <a:srgbClr val="5A5B5D"/>
                </a:solidFill>
                <a:latin typeface="Century Gothic" panose="020B0502020202020204" pitchFamily="34" charset="0"/>
              </a:rPr>
              <a:t>Associate professor who was non-renewed for her annual contract appealed an order denying her an administrative hearing under § 120.57, Florida Statutes. </a:t>
            </a:r>
            <a:endParaRPr lang="en-US" sz="1600" dirty="0" smtClean="0">
              <a:solidFill>
                <a:srgbClr val="5A5B5D"/>
              </a:solidFill>
              <a:latin typeface="Century Gothic" panose="020B0502020202020204" pitchFamily="34" charset="0"/>
            </a:endParaRPr>
          </a:p>
          <a:p>
            <a:pPr algn="just"/>
            <a:endParaRPr lang="en-US" sz="400" dirty="0">
              <a:solidFill>
                <a:srgbClr val="5A5B5D"/>
              </a:solidFill>
              <a:latin typeface="Century Gothic" panose="020B0502020202020204" pitchFamily="34" charset="0"/>
            </a:endParaRPr>
          </a:p>
          <a:p>
            <a:pPr marL="285750" indent="-285750" algn="just">
              <a:buFont typeface="Arial" panose="020B0604020202020204" pitchFamily="34" charset="0"/>
              <a:buChar char="•"/>
            </a:pPr>
            <a:r>
              <a:rPr lang="en-US" sz="1600" dirty="0">
                <a:solidFill>
                  <a:srgbClr val="5A5B5D"/>
                </a:solidFill>
                <a:latin typeface="Century Gothic" panose="020B0502020202020204" pitchFamily="34" charset="0"/>
              </a:rPr>
              <a:t>By virtue of the applicable rules and annual contract, the associate professor had “no expectation of employment beyond the contract period.” </a:t>
            </a:r>
            <a:r>
              <a:rPr lang="en-US" sz="1600" i="1" dirty="0">
                <a:solidFill>
                  <a:srgbClr val="5A5B5D"/>
                </a:solidFill>
                <a:latin typeface="Century Gothic" panose="020B0502020202020204" pitchFamily="34" charset="0"/>
              </a:rPr>
              <a:t>Id</a:t>
            </a:r>
            <a:r>
              <a:rPr lang="en-US" sz="1600" dirty="0">
                <a:solidFill>
                  <a:srgbClr val="5A5B5D"/>
                </a:solidFill>
                <a:latin typeface="Century Gothic" panose="020B0502020202020204" pitchFamily="34" charset="0"/>
              </a:rPr>
              <a:t>. at 1285. “The decision not to enter into a new annual contract, and not to place the [professor] on continuing contract, is not reviewable. The annual contract status at issue in this case is analogous to the status of a probationary career service employee, who can be discharged without cause.” </a:t>
            </a:r>
            <a:r>
              <a:rPr lang="en-US" sz="1600" i="1" dirty="0">
                <a:solidFill>
                  <a:srgbClr val="5A5B5D"/>
                </a:solidFill>
                <a:latin typeface="Century Gothic" panose="020B0502020202020204" pitchFamily="34" charset="0"/>
              </a:rPr>
              <a:t>Id</a:t>
            </a:r>
            <a:r>
              <a:rPr lang="en-US" sz="1600" dirty="0" smtClean="0">
                <a:solidFill>
                  <a:srgbClr val="5A5B5D"/>
                </a:solidFill>
                <a:latin typeface="Century Gothic" panose="020B0502020202020204" pitchFamily="34" charset="0"/>
              </a:rPr>
              <a:t>.</a:t>
            </a:r>
          </a:p>
          <a:p>
            <a:pPr algn="just"/>
            <a:endParaRPr lang="en-US" sz="400" dirty="0">
              <a:solidFill>
                <a:srgbClr val="5A5B5D"/>
              </a:solidFill>
              <a:latin typeface="Century Gothic" panose="020B0502020202020204" pitchFamily="34" charset="0"/>
            </a:endParaRPr>
          </a:p>
          <a:p>
            <a:pPr marL="285750" indent="-285750" algn="just">
              <a:buFont typeface="Arial" panose="020B0604020202020204" pitchFamily="34" charset="0"/>
              <a:buChar char="•"/>
            </a:pPr>
            <a:r>
              <a:rPr lang="en-US" sz="1600" dirty="0">
                <a:solidFill>
                  <a:srgbClr val="5A5B5D"/>
                </a:solidFill>
                <a:latin typeface="Century Gothic" panose="020B0502020202020204" pitchFamily="34" charset="0"/>
              </a:rPr>
              <a:t>The </a:t>
            </a:r>
            <a:r>
              <a:rPr lang="en-US" sz="1600" i="1" dirty="0" err="1">
                <a:solidFill>
                  <a:srgbClr val="5A5B5D"/>
                </a:solidFill>
                <a:latin typeface="Century Gothic" panose="020B0502020202020204" pitchFamily="34" charset="0"/>
              </a:rPr>
              <a:t>Fertally</a:t>
            </a:r>
            <a:r>
              <a:rPr lang="en-US" sz="1600" dirty="0">
                <a:solidFill>
                  <a:srgbClr val="5A5B5D"/>
                </a:solidFill>
                <a:latin typeface="Century Gothic" panose="020B0502020202020204" pitchFamily="34" charset="0"/>
              </a:rPr>
              <a:t> court distinguished </a:t>
            </a:r>
            <a:r>
              <a:rPr lang="en-US" sz="1600" i="1" dirty="0" err="1">
                <a:solidFill>
                  <a:srgbClr val="5A5B5D"/>
                </a:solidFill>
                <a:latin typeface="Century Gothic" panose="020B0502020202020204" pitchFamily="34" charset="0"/>
              </a:rPr>
              <a:t>Yunker</a:t>
            </a:r>
            <a:r>
              <a:rPr lang="en-US" sz="1600" i="1" dirty="0">
                <a:solidFill>
                  <a:srgbClr val="5A5B5D"/>
                </a:solidFill>
                <a:latin typeface="Century Gothic" panose="020B0502020202020204" pitchFamily="34" charset="0"/>
              </a:rPr>
              <a:t> v. Univ. of Fla</a:t>
            </a:r>
            <a:r>
              <a:rPr lang="en-US" sz="1600" dirty="0">
                <a:solidFill>
                  <a:srgbClr val="5A5B5D"/>
                </a:solidFill>
                <a:latin typeface="Century Gothic" panose="020B0502020202020204" pitchFamily="34" charset="0"/>
              </a:rPr>
              <a:t>., 602 So. </a:t>
            </a:r>
            <a:r>
              <a:rPr lang="en-US" sz="1600" dirty="0" err="1">
                <a:solidFill>
                  <a:srgbClr val="5A5B5D"/>
                </a:solidFill>
                <a:latin typeface="Century Gothic" panose="020B0502020202020204" pitchFamily="34" charset="0"/>
              </a:rPr>
              <a:t>2d</a:t>
            </a:r>
            <a:r>
              <a:rPr lang="en-US" sz="1600" dirty="0">
                <a:solidFill>
                  <a:srgbClr val="5A5B5D"/>
                </a:solidFill>
                <a:latin typeface="Century Gothic" panose="020B0502020202020204" pitchFamily="34" charset="0"/>
              </a:rPr>
              <a:t> 557 (Fla. 1st </a:t>
            </a:r>
            <a:r>
              <a:rPr lang="en-US" sz="1600" dirty="0" err="1">
                <a:solidFill>
                  <a:srgbClr val="5A5B5D"/>
                </a:solidFill>
                <a:latin typeface="Century Gothic" panose="020B0502020202020204" pitchFamily="34" charset="0"/>
              </a:rPr>
              <a:t>DCA</a:t>
            </a:r>
            <a:r>
              <a:rPr lang="en-US" sz="1600" dirty="0">
                <a:solidFill>
                  <a:srgbClr val="5A5B5D"/>
                </a:solidFill>
                <a:latin typeface="Century Gothic" panose="020B0502020202020204" pitchFamily="34" charset="0"/>
              </a:rPr>
              <a:t> 1992), where a non-renewed annual contract professor was entitled to a hearing to rebut the stigmatizing effect of the allegations contained in the non-renewal, because the professor in this case sought continued employment and not a “clear-the-air” hearing for alleged stigmatizing information. </a:t>
            </a:r>
          </a:p>
        </p:txBody>
      </p:sp>
      <p:sp>
        <p:nvSpPr>
          <p:cNvPr id="7" name="TextBox 6"/>
          <p:cNvSpPr txBox="1"/>
          <p:nvPr/>
        </p:nvSpPr>
        <p:spPr>
          <a:xfrm>
            <a:off x="0" y="1905000"/>
            <a:ext cx="7162800"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a:t>
            </a:r>
            <a:r>
              <a:rPr lang="en-US" sz="1400" b="1" i="1" dirty="0" err="1" smtClean="0">
                <a:solidFill>
                  <a:schemeClr val="bg1"/>
                </a:solidFill>
                <a:latin typeface="Century Gothic" panose="020B0502020202020204" pitchFamily="34" charset="0"/>
              </a:rPr>
              <a:t>Fertally</a:t>
            </a:r>
            <a:r>
              <a:rPr lang="en-US" sz="1400" b="1" i="1" dirty="0" smtClean="0">
                <a:solidFill>
                  <a:schemeClr val="bg1"/>
                </a:solidFill>
                <a:latin typeface="Century Gothic" panose="020B0502020202020204" pitchFamily="34" charset="0"/>
              </a:rPr>
              <a:t> </a:t>
            </a:r>
            <a:r>
              <a:rPr lang="en-US" sz="1400" b="1" i="1" dirty="0">
                <a:solidFill>
                  <a:schemeClr val="bg1"/>
                </a:solidFill>
                <a:latin typeface="Century Gothic" panose="020B0502020202020204" pitchFamily="34" charset="0"/>
              </a:rPr>
              <a:t>v. Miami-Dade </a:t>
            </a:r>
            <a:r>
              <a:rPr lang="en-US" sz="1400" b="1" i="1" dirty="0" err="1">
                <a:solidFill>
                  <a:schemeClr val="bg1"/>
                </a:solidFill>
                <a:latin typeface="Century Gothic" panose="020B0502020202020204" pitchFamily="34" charset="0"/>
              </a:rPr>
              <a:t>Cmty</a:t>
            </a:r>
            <a:r>
              <a:rPr lang="en-US" sz="1400" b="1" i="1" dirty="0">
                <a:solidFill>
                  <a:schemeClr val="bg1"/>
                </a:solidFill>
                <a:latin typeface="Century Gothic" panose="020B0502020202020204" pitchFamily="34" charset="0"/>
              </a:rPr>
              <a:t>. Coll., 651 So.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1283 (Fla. </a:t>
            </a:r>
            <a:r>
              <a:rPr lang="en-US" sz="1400" b="1" i="1" dirty="0" err="1">
                <a:solidFill>
                  <a:schemeClr val="bg1"/>
                </a:solidFill>
                <a:latin typeface="Century Gothic" panose="020B0502020202020204" pitchFamily="34" charset="0"/>
              </a:rPr>
              <a:t>3d</a:t>
            </a:r>
            <a:r>
              <a:rPr lang="en-US" sz="1400" b="1" i="1" dirty="0">
                <a:solidFill>
                  <a:schemeClr val="bg1"/>
                </a:solidFill>
                <a:latin typeface="Century Gothic" panose="020B0502020202020204" pitchFamily="34" charset="0"/>
              </a:rPr>
              <a:t> </a:t>
            </a:r>
            <a:r>
              <a:rPr lang="en-US" sz="1400" b="1" i="1" dirty="0" err="1">
                <a:solidFill>
                  <a:schemeClr val="bg1"/>
                </a:solidFill>
                <a:latin typeface="Century Gothic" panose="020B0502020202020204" pitchFamily="34" charset="0"/>
              </a:rPr>
              <a:t>DCA</a:t>
            </a:r>
            <a:r>
              <a:rPr lang="en-US" sz="1400" b="1" i="1" dirty="0">
                <a:solidFill>
                  <a:schemeClr val="bg1"/>
                </a:solidFill>
                <a:latin typeface="Century Gothic" panose="020B0502020202020204" pitchFamily="34" charset="0"/>
              </a:rPr>
              <a:t> 1995)</a:t>
            </a:r>
          </a:p>
        </p:txBody>
      </p:sp>
    </p:spTree>
    <p:extLst>
      <p:ext uri="{BB962C8B-B14F-4D97-AF65-F5344CB8AC3E}">
        <p14:creationId xmlns:p14="http://schemas.microsoft.com/office/powerpoint/2010/main" val="370922420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663" y="1363644"/>
            <a:ext cx="1390124" cy="400110"/>
          </a:xfrm>
          <a:prstGeom prst="rect">
            <a:avLst/>
          </a:prstGeom>
        </p:spPr>
        <p:txBody>
          <a:bodyPr wrap="none">
            <a:spAutoFit/>
          </a:bodyPr>
          <a:lstStyle/>
          <a:p>
            <a:r>
              <a:rPr lang="en-US" sz="2000" b="1" dirty="0" smtClean="0">
                <a:solidFill>
                  <a:srgbClr val="0D4876"/>
                </a:solidFill>
                <a:latin typeface="Century Gothic" panose="020B0502020202020204" pitchFamily="34" charset="0"/>
              </a:rPr>
              <a:t>Case Law</a:t>
            </a:r>
            <a:endParaRPr lang="en-US" sz="2000" b="1" dirty="0">
              <a:solidFill>
                <a:srgbClr val="0D4876"/>
              </a:solidFill>
              <a:latin typeface="Century Gothic" panose="020B0502020202020204" pitchFamily="34" charset="0"/>
            </a:endParaRPr>
          </a:p>
        </p:txBody>
      </p:sp>
      <p:sp>
        <p:nvSpPr>
          <p:cNvPr id="6" name="Rectangle 5"/>
          <p:cNvSpPr/>
          <p:nvPr/>
        </p:nvSpPr>
        <p:spPr>
          <a:xfrm>
            <a:off x="821532" y="2286000"/>
            <a:ext cx="7500937" cy="2677656"/>
          </a:xfrm>
          <a:prstGeom prst="rect">
            <a:avLst/>
          </a:prstGeom>
        </p:spPr>
        <p:txBody>
          <a:bodyPr wrap="square">
            <a:spAutoFit/>
          </a:bodyPr>
          <a:lstStyle/>
          <a:p>
            <a:pPr marL="285750" indent="-285750" algn="just">
              <a:buFont typeface="Arial" panose="020B0604020202020204" pitchFamily="34" charset="0"/>
              <a:buChar char="•"/>
            </a:pPr>
            <a:r>
              <a:rPr lang="en-US" sz="1600" dirty="0" smtClean="0">
                <a:solidFill>
                  <a:srgbClr val="5A5B5D"/>
                </a:solidFill>
                <a:latin typeface="Century Gothic" panose="020B0502020202020204" pitchFamily="34" charset="0"/>
              </a:rPr>
              <a:t>Affirming </a:t>
            </a:r>
            <a:r>
              <a:rPr lang="en-US" sz="1600" dirty="0">
                <a:solidFill>
                  <a:srgbClr val="5A5B5D"/>
                </a:solidFill>
                <a:latin typeface="Century Gothic" panose="020B0502020202020204" pitchFamily="34" charset="0"/>
              </a:rPr>
              <a:t>the university’s rejection of an associate professor’s request for a § 120.57 hearing related to the professor’s unsuccessful application for promotion to full professor because the decision did not affect his “substantial interests.” </a:t>
            </a:r>
            <a:r>
              <a:rPr lang="en-US" sz="1600" i="1" dirty="0">
                <a:solidFill>
                  <a:srgbClr val="5A5B5D"/>
                </a:solidFill>
                <a:latin typeface="Century Gothic" panose="020B0502020202020204" pitchFamily="34" charset="0"/>
              </a:rPr>
              <a:t>Id</a:t>
            </a:r>
            <a:r>
              <a:rPr lang="en-US" sz="1600" dirty="0">
                <a:solidFill>
                  <a:srgbClr val="5A5B5D"/>
                </a:solidFill>
                <a:latin typeface="Century Gothic" panose="020B0502020202020204" pitchFamily="34" charset="0"/>
              </a:rPr>
              <a:t>. at 639-40. </a:t>
            </a:r>
            <a:endParaRPr lang="en-US" sz="1600" dirty="0" smtClean="0">
              <a:solidFill>
                <a:srgbClr val="5A5B5D"/>
              </a:solidFill>
              <a:latin typeface="Century Gothic" panose="020B0502020202020204" pitchFamily="34" charset="0"/>
            </a:endParaRPr>
          </a:p>
          <a:p>
            <a:pPr algn="just"/>
            <a:endParaRPr lang="en-US" sz="400" dirty="0">
              <a:solidFill>
                <a:srgbClr val="5A5B5D"/>
              </a:solidFill>
              <a:latin typeface="Century Gothic" panose="020B0502020202020204" pitchFamily="34" charset="0"/>
            </a:endParaRPr>
          </a:p>
          <a:p>
            <a:pPr marL="285750" indent="-285750" algn="just">
              <a:buFont typeface="Arial" panose="020B0604020202020204" pitchFamily="34" charset="0"/>
              <a:buChar char="•"/>
            </a:pPr>
            <a:r>
              <a:rPr lang="en-US" sz="1600" dirty="0">
                <a:solidFill>
                  <a:srgbClr val="5A5B5D"/>
                </a:solidFill>
                <a:latin typeface="Century Gothic" panose="020B0502020202020204" pitchFamily="34" charset="0"/>
              </a:rPr>
              <a:t>“[C]</a:t>
            </a:r>
            <a:r>
              <a:rPr lang="en-US" sz="1600" dirty="0" err="1">
                <a:solidFill>
                  <a:srgbClr val="5A5B5D"/>
                </a:solidFill>
                <a:latin typeface="Century Gothic" panose="020B0502020202020204" pitchFamily="34" charset="0"/>
              </a:rPr>
              <a:t>ase</a:t>
            </a:r>
            <a:r>
              <a:rPr lang="en-US" sz="1600" dirty="0">
                <a:solidFill>
                  <a:srgbClr val="5A5B5D"/>
                </a:solidFill>
                <a:latin typeface="Century Gothic" panose="020B0502020202020204" pitchFamily="34" charset="0"/>
              </a:rPr>
              <a:t> law makes it clear that a substantial interest is one based on a legal entitlement, and not on a mere unilateral expectation.” </a:t>
            </a:r>
            <a:r>
              <a:rPr lang="en-US" sz="1600" i="1" dirty="0">
                <a:solidFill>
                  <a:srgbClr val="5A5B5D"/>
                </a:solidFill>
                <a:latin typeface="Century Gothic" panose="020B0502020202020204" pitchFamily="34" charset="0"/>
              </a:rPr>
              <a:t>Id</a:t>
            </a:r>
            <a:r>
              <a:rPr lang="en-US" sz="1600" dirty="0">
                <a:solidFill>
                  <a:srgbClr val="5A5B5D"/>
                </a:solidFill>
                <a:latin typeface="Century Gothic" panose="020B0502020202020204" pitchFamily="34" charset="0"/>
              </a:rPr>
              <a:t>. at 640</a:t>
            </a:r>
            <a:r>
              <a:rPr lang="en-US" sz="1600" dirty="0" smtClean="0">
                <a:solidFill>
                  <a:srgbClr val="5A5B5D"/>
                </a:solidFill>
                <a:latin typeface="Century Gothic" panose="020B0502020202020204" pitchFamily="34" charset="0"/>
              </a:rPr>
              <a:t>.</a:t>
            </a:r>
          </a:p>
          <a:p>
            <a:pPr algn="just"/>
            <a:endParaRPr lang="en-US" sz="400" dirty="0">
              <a:solidFill>
                <a:srgbClr val="5A5B5D"/>
              </a:solidFill>
              <a:latin typeface="Century Gothic" panose="020B0502020202020204" pitchFamily="34" charset="0"/>
            </a:endParaRPr>
          </a:p>
          <a:p>
            <a:pPr marL="285750" indent="-285750" algn="just">
              <a:buFont typeface="Arial" panose="020B0604020202020204" pitchFamily="34" charset="0"/>
              <a:buChar char="•"/>
            </a:pPr>
            <a:r>
              <a:rPr lang="en-US" sz="1600" dirty="0">
                <a:solidFill>
                  <a:srgbClr val="5A5B5D"/>
                </a:solidFill>
                <a:latin typeface="Century Gothic" panose="020B0502020202020204" pitchFamily="34" charset="0"/>
              </a:rPr>
              <a:t>The professor “does not allege the existence of laws, rules or </a:t>
            </a:r>
            <a:r>
              <a:rPr lang="en-US" sz="1600" dirty="0" smtClean="0">
                <a:solidFill>
                  <a:srgbClr val="5A5B5D"/>
                </a:solidFill>
                <a:latin typeface="Century Gothic" panose="020B0502020202020204" pitchFamily="34" charset="0"/>
              </a:rPr>
              <a:t>contractual </a:t>
            </a:r>
            <a:r>
              <a:rPr lang="en-US" sz="1600" dirty="0">
                <a:solidFill>
                  <a:srgbClr val="5A5B5D"/>
                </a:solidFill>
                <a:latin typeface="Century Gothic" panose="020B0502020202020204" pitchFamily="34" charset="0"/>
              </a:rPr>
              <a:t>provisions that would legally entitle him to full professorship. His unilateral expectation of being promoted was insufficient to create an interest that necessitated a hearing upon denial.” </a:t>
            </a:r>
            <a:r>
              <a:rPr lang="en-US" sz="1600" i="1" dirty="0">
                <a:solidFill>
                  <a:srgbClr val="5A5B5D"/>
                </a:solidFill>
                <a:latin typeface="Century Gothic" panose="020B0502020202020204" pitchFamily="34" charset="0"/>
              </a:rPr>
              <a:t>Id</a:t>
            </a:r>
            <a:r>
              <a:rPr lang="en-US" sz="1600" dirty="0">
                <a:solidFill>
                  <a:srgbClr val="5A5B5D"/>
                </a:solidFill>
                <a:latin typeface="Century Gothic" panose="020B0502020202020204" pitchFamily="34" charset="0"/>
              </a:rPr>
              <a:t>. at 641. </a:t>
            </a:r>
          </a:p>
        </p:txBody>
      </p:sp>
      <p:sp>
        <p:nvSpPr>
          <p:cNvPr id="4" name="TextBox 3"/>
          <p:cNvSpPr txBox="1"/>
          <p:nvPr/>
        </p:nvSpPr>
        <p:spPr>
          <a:xfrm>
            <a:off x="0" y="1894088"/>
            <a:ext cx="6468035" cy="307777"/>
          </a:xfrm>
          <a:prstGeom prst="rect">
            <a:avLst/>
          </a:prstGeom>
          <a:solidFill>
            <a:srgbClr val="A19981"/>
          </a:solidFill>
        </p:spPr>
        <p:txBody>
          <a:bodyPr wrap="square" rtlCol="0">
            <a:spAutoFit/>
          </a:bodyPr>
          <a:lstStyle/>
          <a:p>
            <a:r>
              <a:rPr lang="en-US" sz="1400" b="1" i="1" dirty="0" smtClean="0">
                <a:solidFill>
                  <a:schemeClr val="bg1"/>
                </a:solidFill>
                <a:latin typeface="Century Gothic" panose="020B0502020202020204" pitchFamily="34" charset="0"/>
              </a:rPr>
              <a:t>	Herald </a:t>
            </a:r>
            <a:r>
              <a:rPr lang="en-US" sz="1400" b="1" i="1" dirty="0">
                <a:solidFill>
                  <a:schemeClr val="bg1"/>
                </a:solidFill>
                <a:latin typeface="Century Gothic" panose="020B0502020202020204" pitchFamily="34" charset="0"/>
              </a:rPr>
              <a:t>v. Univ. of South Fla., 806 So.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638 (Fla. </a:t>
            </a:r>
            <a:r>
              <a:rPr lang="en-US" sz="1400" b="1" i="1" dirty="0" err="1">
                <a:solidFill>
                  <a:schemeClr val="bg1"/>
                </a:solidFill>
                <a:latin typeface="Century Gothic" panose="020B0502020202020204" pitchFamily="34" charset="0"/>
              </a:rPr>
              <a:t>2d</a:t>
            </a:r>
            <a:r>
              <a:rPr lang="en-US" sz="1400" b="1" i="1" dirty="0">
                <a:solidFill>
                  <a:schemeClr val="bg1"/>
                </a:solidFill>
                <a:latin typeface="Century Gothic" panose="020B0502020202020204" pitchFamily="34" charset="0"/>
              </a:rPr>
              <a:t> </a:t>
            </a:r>
            <a:r>
              <a:rPr lang="en-US" sz="1400" b="1" i="1" dirty="0" err="1">
                <a:solidFill>
                  <a:schemeClr val="bg1"/>
                </a:solidFill>
                <a:latin typeface="Century Gothic" panose="020B0502020202020204" pitchFamily="34" charset="0"/>
              </a:rPr>
              <a:t>DCA</a:t>
            </a:r>
            <a:r>
              <a:rPr lang="en-US" sz="1400" b="1" i="1" dirty="0">
                <a:solidFill>
                  <a:schemeClr val="bg1"/>
                </a:solidFill>
                <a:latin typeface="Century Gothic" panose="020B0502020202020204" pitchFamily="34" charset="0"/>
              </a:rPr>
              <a:t> 2002)</a:t>
            </a:r>
          </a:p>
        </p:txBody>
      </p:sp>
    </p:spTree>
    <p:extLst>
      <p:ext uri="{BB962C8B-B14F-4D97-AF65-F5344CB8AC3E}">
        <p14:creationId xmlns:p14="http://schemas.microsoft.com/office/powerpoint/2010/main" val="127482763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30" y="2286000"/>
            <a:ext cx="7724341" cy="210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96312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705F0AD-6F94-4F06-9022-2881840A11EA}"/>
              </a:ext>
            </a:extLst>
          </p:cNvPr>
          <p:cNvSpPr txBox="1"/>
          <p:nvPr/>
        </p:nvSpPr>
        <p:spPr>
          <a:xfrm>
            <a:off x="228600" y="278860"/>
            <a:ext cx="4648200" cy="46166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SPEAKER INFORMATION</a:t>
            </a:r>
          </a:p>
        </p:txBody>
      </p:sp>
      <p:sp>
        <p:nvSpPr>
          <p:cNvPr id="6" name="Rectangle 5">
            <a:extLst>
              <a:ext uri="{FF2B5EF4-FFF2-40B4-BE49-F238E27FC236}">
                <a16:creationId xmlns:a16="http://schemas.microsoft.com/office/drawing/2014/main" xmlns="" id="{9E126B45-D97F-4674-9540-3025B4AF4B86}"/>
              </a:ext>
            </a:extLst>
          </p:cNvPr>
          <p:cNvSpPr/>
          <p:nvPr/>
        </p:nvSpPr>
        <p:spPr>
          <a:xfrm>
            <a:off x="2667000" y="1905000"/>
            <a:ext cx="3810000" cy="1415772"/>
          </a:xfrm>
          <a:prstGeom prst="rect">
            <a:avLst/>
          </a:prstGeom>
        </p:spPr>
        <p:txBody>
          <a:bodyPr wrap="square">
            <a:spAutoFit/>
          </a:bodyPr>
          <a:lstStyle/>
          <a:p>
            <a:pPr algn="ctr">
              <a:spcBef>
                <a:spcPts val="300"/>
              </a:spcBef>
              <a:defRPr/>
            </a:pPr>
            <a:r>
              <a:rPr lang="en-US" sz="1600" b="1" dirty="0">
                <a:solidFill>
                  <a:srgbClr val="0D4876"/>
                </a:solidFill>
                <a:latin typeface="Century Gothic" panose="020B0502020202020204" pitchFamily="34" charset="0"/>
              </a:rPr>
              <a:t>Nathan </a:t>
            </a:r>
            <a:r>
              <a:rPr lang="en-US" sz="1600" b="1" dirty="0" err="1">
                <a:solidFill>
                  <a:srgbClr val="0D4876"/>
                </a:solidFill>
                <a:latin typeface="Century Gothic" panose="020B0502020202020204" pitchFamily="34" charset="0"/>
              </a:rPr>
              <a:t>Paulich</a:t>
            </a:r>
            <a:endParaRPr lang="en-US" sz="1600" b="1" dirty="0">
              <a:solidFill>
                <a:srgbClr val="0D4876"/>
              </a:solidFill>
              <a:latin typeface="Century Gothic" panose="020B0502020202020204" pitchFamily="34" charset="0"/>
            </a:endParaRPr>
          </a:p>
          <a:p>
            <a:pPr algn="ctr">
              <a:spcBef>
                <a:spcPts val="300"/>
              </a:spcBef>
              <a:defRPr/>
            </a:pPr>
            <a:r>
              <a:rPr lang="en-US" sz="1600" dirty="0">
                <a:solidFill>
                  <a:srgbClr val="5A5B5D"/>
                </a:solidFill>
                <a:latin typeface="Century Gothic" panose="020B0502020202020204" pitchFamily="34" charset="0"/>
              </a:rPr>
              <a:t>Shareholder</a:t>
            </a:r>
          </a:p>
          <a:p>
            <a:pPr algn="ctr">
              <a:spcBef>
                <a:spcPts val="300"/>
              </a:spcBef>
              <a:defRPr/>
            </a:pPr>
            <a:r>
              <a:rPr lang="en-US" sz="1600" dirty="0" err="1">
                <a:solidFill>
                  <a:srgbClr val="5A5B5D"/>
                </a:solidFill>
                <a:latin typeface="Century Gothic" panose="020B0502020202020204" pitchFamily="34" charset="0"/>
              </a:rPr>
              <a:t>GrayRobinson</a:t>
            </a:r>
            <a:r>
              <a:rPr lang="en-US" sz="1600" dirty="0">
                <a:solidFill>
                  <a:srgbClr val="5A5B5D"/>
                </a:solidFill>
                <a:latin typeface="Century Gothic" panose="020B0502020202020204" pitchFamily="34" charset="0"/>
              </a:rPr>
              <a:t>, P.A.</a:t>
            </a:r>
          </a:p>
          <a:p>
            <a:pPr algn="ctr">
              <a:spcBef>
                <a:spcPts val="300"/>
              </a:spcBef>
              <a:defRPr/>
            </a:pPr>
            <a:r>
              <a:rPr lang="en-US" sz="1400" dirty="0">
                <a:solidFill>
                  <a:srgbClr val="5A5B5D"/>
                </a:solidFill>
                <a:latin typeface="Century Gothic" panose="020B0502020202020204" pitchFamily="34" charset="0"/>
              </a:rPr>
              <a:t>nathan.paulich@gray-robinson.com</a:t>
            </a:r>
          </a:p>
          <a:p>
            <a:pPr algn="ctr">
              <a:spcBef>
                <a:spcPts val="300"/>
              </a:spcBef>
              <a:defRPr/>
            </a:pPr>
            <a:r>
              <a:rPr lang="en-US" sz="1400" dirty="0">
                <a:solidFill>
                  <a:srgbClr val="5A5B5D"/>
                </a:solidFill>
                <a:latin typeface="Century Gothic" panose="020B0502020202020204" pitchFamily="34" charset="0"/>
              </a:rPr>
              <a:t>813-273-5039</a:t>
            </a:r>
          </a:p>
        </p:txBody>
      </p:sp>
      <p:sp>
        <p:nvSpPr>
          <p:cNvPr id="7" name="Rectangle 6">
            <a:extLst>
              <a:ext uri="{FF2B5EF4-FFF2-40B4-BE49-F238E27FC236}">
                <a16:creationId xmlns:a16="http://schemas.microsoft.com/office/drawing/2014/main" xmlns="" id="{E83250DB-ED2C-43BD-A5F6-C218985EF5CE}"/>
              </a:ext>
            </a:extLst>
          </p:cNvPr>
          <p:cNvSpPr/>
          <p:nvPr/>
        </p:nvSpPr>
        <p:spPr>
          <a:xfrm>
            <a:off x="2667000" y="3890887"/>
            <a:ext cx="3810000" cy="1415772"/>
          </a:xfrm>
          <a:prstGeom prst="rect">
            <a:avLst/>
          </a:prstGeom>
        </p:spPr>
        <p:txBody>
          <a:bodyPr wrap="square">
            <a:spAutoFit/>
          </a:bodyPr>
          <a:lstStyle/>
          <a:p>
            <a:pPr algn="ctr">
              <a:spcBef>
                <a:spcPts val="300"/>
              </a:spcBef>
              <a:defRPr/>
            </a:pPr>
            <a:r>
              <a:rPr lang="en-US" sz="1600" b="1" dirty="0">
                <a:solidFill>
                  <a:srgbClr val="0D4876"/>
                </a:solidFill>
                <a:latin typeface="Century Gothic" panose="020B0502020202020204" pitchFamily="34" charset="0"/>
              </a:rPr>
              <a:t>Jake Proudfoot</a:t>
            </a:r>
          </a:p>
          <a:p>
            <a:pPr algn="ctr">
              <a:spcBef>
                <a:spcPts val="300"/>
              </a:spcBef>
              <a:defRPr/>
            </a:pPr>
            <a:r>
              <a:rPr lang="en-US" sz="1600" dirty="0">
                <a:solidFill>
                  <a:srgbClr val="5A5B5D"/>
                </a:solidFill>
                <a:latin typeface="Century Gothic" panose="020B0502020202020204" pitchFamily="34" charset="0"/>
              </a:rPr>
              <a:t>Associate</a:t>
            </a:r>
          </a:p>
          <a:p>
            <a:pPr algn="ctr">
              <a:spcBef>
                <a:spcPts val="300"/>
              </a:spcBef>
              <a:defRPr/>
            </a:pPr>
            <a:r>
              <a:rPr lang="en-US" sz="1600" dirty="0" err="1">
                <a:solidFill>
                  <a:srgbClr val="5A5B5D"/>
                </a:solidFill>
                <a:latin typeface="Century Gothic" panose="020B0502020202020204" pitchFamily="34" charset="0"/>
              </a:rPr>
              <a:t>GrayRobinson</a:t>
            </a:r>
            <a:r>
              <a:rPr lang="en-US" sz="1600" dirty="0">
                <a:solidFill>
                  <a:srgbClr val="5A5B5D"/>
                </a:solidFill>
                <a:latin typeface="Century Gothic" panose="020B0502020202020204" pitchFamily="34" charset="0"/>
              </a:rPr>
              <a:t>, P.A.</a:t>
            </a:r>
          </a:p>
          <a:p>
            <a:pPr algn="ctr">
              <a:spcBef>
                <a:spcPts val="300"/>
              </a:spcBef>
              <a:defRPr/>
            </a:pPr>
            <a:r>
              <a:rPr lang="en-US" sz="1400" dirty="0">
                <a:solidFill>
                  <a:srgbClr val="5A5B5D"/>
                </a:solidFill>
                <a:latin typeface="Century Gothic" panose="020B0502020202020204" pitchFamily="34" charset="0"/>
              </a:rPr>
              <a:t>jake.proudfoot@gray-robinson.com</a:t>
            </a:r>
          </a:p>
          <a:p>
            <a:pPr algn="ctr">
              <a:spcBef>
                <a:spcPts val="300"/>
              </a:spcBef>
              <a:defRPr/>
            </a:pPr>
            <a:r>
              <a:rPr lang="en-US" sz="1400" dirty="0">
                <a:solidFill>
                  <a:srgbClr val="5A5B5D"/>
                </a:solidFill>
                <a:latin typeface="Century Gothic" panose="020B0502020202020204" pitchFamily="34" charset="0"/>
              </a:rPr>
              <a:t>813-273-5151</a:t>
            </a:r>
          </a:p>
        </p:txBody>
      </p:sp>
    </p:spTree>
    <p:extLst>
      <p:ext uri="{BB962C8B-B14F-4D97-AF65-F5344CB8AC3E}">
        <p14:creationId xmlns:p14="http://schemas.microsoft.com/office/powerpoint/2010/main" val="33231821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430784"/>
            <a:ext cx="2023311" cy="400110"/>
          </a:xfrm>
          <a:prstGeom prst="rect">
            <a:avLst/>
          </a:prstGeom>
        </p:spPr>
        <p:txBody>
          <a:bodyPr wrap="none">
            <a:spAutoFit/>
          </a:bodyPr>
          <a:lstStyle/>
          <a:p>
            <a:r>
              <a:rPr lang="en-US" sz="2000" b="1" dirty="0" smtClean="0">
                <a:solidFill>
                  <a:srgbClr val="0D4876"/>
                </a:solidFill>
                <a:latin typeface="Century Gothic" panose="020B0502020202020204" pitchFamily="34" charset="0"/>
              </a:rPr>
              <a:t>Prior to the </a:t>
            </a:r>
            <a:r>
              <a:rPr lang="en-US" sz="2000" b="1" dirty="0" err="1" smtClean="0">
                <a:solidFill>
                  <a:srgbClr val="0D4876"/>
                </a:solidFill>
                <a:latin typeface="Century Gothic" panose="020B0502020202020204" pitchFamily="34" charset="0"/>
              </a:rPr>
              <a:t>SSA</a:t>
            </a:r>
            <a:endParaRPr lang="en-US" sz="2000" b="1" dirty="0">
              <a:solidFill>
                <a:srgbClr val="0D4876"/>
              </a:solidFill>
              <a:latin typeface="Century Gothic" panose="020B0502020202020204" pitchFamily="34" charset="0"/>
            </a:endParaRPr>
          </a:p>
        </p:txBody>
      </p:sp>
      <p:sp>
        <p:nvSpPr>
          <p:cNvPr id="6" name="Rectangle 5"/>
          <p:cNvSpPr/>
          <p:nvPr/>
        </p:nvSpPr>
        <p:spPr>
          <a:xfrm>
            <a:off x="790575" y="2024835"/>
            <a:ext cx="7562850" cy="1369606"/>
          </a:xfrm>
          <a:prstGeom prst="rect">
            <a:avLst/>
          </a:prstGeom>
        </p:spPr>
        <p:txBody>
          <a:bodyPr wrap="square">
            <a:spAutoFit/>
          </a:bodyPr>
          <a:lstStyle/>
          <a:p>
            <a:r>
              <a:rPr lang="en-US" dirty="0">
                <a:solidFill>
                  <a:srgbClr val="5A5B5D"/>
                </a:solidFill>
                <a:latin typeface="Century Gothic" panose="020B0502020202020204" pitchFamily="34" charset="0"/>
              </a:rPr>
              <a:t>Before 1, 1984, instructional staff who completed three years of service in the same district and received a recommendation from the superintendent could receive a </a:t>
            </a:r>
            <a:r>
              <a:rPr lang="en-US" u="sng" dirty="0">
                <a:solidFill>
                  <a:srgbClr val="5A5B5D"/>
                </a:solidFill>
                <a:latin typeface="Century Gothic" panose="020B0502020202020204" pitchFamily="34" charset="0"/>
              </a:rPr>
              <a:t>continuing contract</a:t>
            </a:r>
            <a:r>
              <a:rPr lang="en-US" dirty="0">
                <a:solidFill>
                  <a:srgbClr val="5A5B5D"/>
                </a:solidFill>
                <a:latin typeface="Century Gothic" panose="020B0502020202020204" pitchFamily="34" charset="0"/>
              </a:rPr>
              <a:t>. </a:t>
            </a:r>
            <a:r>
              <a:rPr lang="en-US" i="1" dirty="0">
                <a:solidFill>
                  <a:srgbClr val="5A5B5D"/>
                </a:solidFill>
                <a:latin typeface="Century Gothic" panose="020B0502020202020204" pitchFamily="34" charset="0"/>
              </a:rPr>
              <a:t>See </a:t>
            </a:r>
            <a:r>
              <a:rPr lang="en-US" dirty="0">
                <a:solidFill>
                  <a:srgbClr val="5A5B5D"/>
                </a:solidFill>
                <a:latin typeface="Century Gothic" panose="020B0502020202020204" pitchFamily="34" charset="0"/>
              </a:rPr>
              <a:t>§ 231.36, Fla. Stat. (1981</a:t>
            </a:r>
            <a:r>
              <a:rPr lang="en-US" dirty="0" smtClean="0">
                <a:solidFill>
                  <a:srgbClr val="5A5B5D"/>
                </a:solidFill>
                <a:latin typeface="Century Gothic" panose="020B0502020202020204" pitchFamily="34" charset="0"/>
              </a:rPr>
              <a:t>).</a:t>
            </a:r>
          </a:p>
          <a:p>
            <a:endParaRPr lang="en-US" sz="1100" dirty="0">
              <a:solidFill>
                <a:srgbClr val="5A5B5D"/>
              </a:solidFill>
              <a:latin typeface="Century Gothic" panose="020B0502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31081997"/>
              </p:ext>
            </p:extLst>
          </p:nvPr>
        </p:nvGraphicFramePr>
        <p:xfrm>
          <a:off x="2209800" y="3412370"/>
          <a:ext cx="4724400" cy="2651760"/>
        </p:xfrm>
        <a:graphic>
          <a:graphicData uri="http://schemas.openxmlformats.org/drawingml/2006/table">
            <a:tbl>
              <a:tblPr>
                <a:tableStyleId>{5C22544A-7EE6-4342-B048-85BDC9FD1C3A}</a:tableStyleId>
              </a:tblPr>
              <a:tblGrid>
                <a:gridCol w="4724400"/>
              </a:tblGrid>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u="none"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dirty="0" smtClean="0">
                          <a:solidFill>
                            <a:schemeClr val="bg1"/>
                          </a:solidFill>
                          <a:latin typeface="Century Gothic" panose="020B0502020202020204" pitchFamily="34" charset="0"/>
                        </a:rPr>
                        <a:t>Continued employment without the necessity for annual nomination or reappointment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u="none" dirty="0" smtClean="0">
                        <a:solidFill>
                          <a:schemeClr val="bg1"/>
                        </a:solidFill>
                        <a:latin typeface="Century Gothic" panose="020B0502020202020204" pitchFamily="34" charset="0"/>
                      </a:endParaRPr>
                    </a:p>
                  </a:txBody>
                  <a:tcPr>
                    <a:solidFill>
                      <a:srgbClr val="A19981"/>
                    </a:solidFill>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entury Gothic" panose="020B0502020202020204" pitchFamily="34" charset="0"/>
                        </a:rPr>
                        <a:t>Salary protections</a:t>
                      </a:r>
                    </a:p>
                    <a:p>
                      <a:endParaRPr lang="en-US" sz="1800" dirty="0">
                        <a:solidFill>
                          <a:schemeClr val="bg1"/>
                        </a:solidFill>
                      </a:endParaRPr>
                    </a:p>
                  </a:txBody>
                  <a:tcPr>
                    <a:solidFill>
                      <a:srgbClr val="A19981"/>
                    </a:solidFill>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entury Gothic" panose="020B0502020202020204" pitchFamily="34" charset="0"/>
                        </a:rPr>
                        <a:t>Just cause termination</a:t>
                      </a:r>
                    </a:p>
                    <a:p>
                      <a:endParaRPr lang="en-US" sz="1800" dirty="0">
                        <a:solidFill>
                          <a:schemeClr val="bg1"/>
                        </a:solidFill>
                      </a:endParaRPr>
                    </a:p>
                  </a:txBody>
                  <a:tcPr>
                    <a:solidFill>
                      <a:srgbClr val="A19981"/>
                    </a:solidFill>
                  </a:tcPr>
                </a:tc>
              </a:tr>
            </a:tbl>
          </a:graphicData>
        </a:graphic>
      </p:graphicFrame>
    </p:spTree>
    <p:extLst>
      <p:ext uri="{BB962C8B-B14F-4D97-AF65-F5344CB8AC3E}">
        <p14:creationId xmlns:p14="http://schemas.microsoft.com/office/powerpoint/2010/main" val="19070180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705F0AD-6F94-4F06-9022-2881840A11EA}"/>
              </a:ext>
            </a:extLst>
          </p:cNvPr>
          <p:cNvSpPr txBox="1"/>
          <p:nvPr/>
        </p:nvSpPr>
        <p:spPr>
          <a:xfrm>
            <a:off x="228600" y="278860"/>
            <a:ext cx="4648200" cy="46166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DISCLAIMER</a:t>
            </a:r>
          </a:p>
        </p:txBody>
      </p:sp>
      <p:sp>
        <p:nvSpPr>
          <p:cNvPr id="2" name="Rectangle 1">
            <a:extLst>
              <a:ext uri="{FF2B5EF4-FFF2-40B4-BE49-F238E27FC236}">
                <a16:creationId xmlns:a16="http://schemas.microsoft.com/office/drawing/2014/main" xmlns="" id="{42F1EBB7-E556-48DE-9561-468B9F55C6FB}"/>
              </a:ext>
            </a:extLst>
          </p:cNvPr>
          <p:cNvSpPr/>
          <p:nvPr/>
        </p:nvSpPr>
        <p:spPr>
          <a:xfrm>
            <a:off x="1104900" y="2644170"/>
            <a:ext cx="6934200" cy="1569660"/>
          </a:xfrm>
          <a:prstGeom prst="rect">
            <a:avLst/>
          </a:prstGeom>
        </p:spPr>
        <p:txBody>
          <a:bodyPr wrap="square">
            <a:spAutoFit/>
          </a:bodyPr>
          <a:lstStyle/>
          <a:p>
            <a:pPr algn="ctr"/>
            <a:r>
              <a:rPr lang="en-US" sz="1600" dirty="0">
                <a:solidFill>
                  <a:srgbClr val="5A5B5D"/>
                </a:solidFill>
                <a:latin typeface="Century Gothic" panose="020B0502020202020204" pitchFamily="34" charset="0"/>
              </a:rPr>
              <a:t>The information contained in these materials is intended as an informational report on legal developments of general interest. It is not intended to provide a complete analysis or discussion of each subject covered. Applicability to a particular situation depends upon an investigation of the specific facts and more exhaustive study of applicable law than can be provided in this format. </a:t>
            </a:r>
          </a:p>
        </p:txBody>
      </p:sp>
    </p:spTree>
    <p:extLst>
      <p:ext uri="{BB962C8B-B14F-4D97-AF65-F5344CB8AC3E}">
        <p14:creationId xmlns:p14="http://schemas.microsoft.com/office/powerpoint/2010/main" val="41548322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430784"/>
            <a:ext cx="2023311" cy="400110"/>
          </a:xfrm>
          <a:prstGeom prst="rect">
            <a:avLst/>
          </a:prstGeom>
        </p:spPr>
        <p:txBody>
          <a:bodyPr wrap="none">
            <a:spAutoFit/>
          </a:bodyPr>
          <a:lstStyle/>
          <a:p>
            <a:r>
              <a:rPr lang="en-US" sz="2000" b="1" dirty="0" smtClean="0">
                <a:solidFill>
                  <a:srgbClr val="0D4876"/>
                </a:solidFill>
                <a:latin typeface="Century Gothic" panose="020B0502020202020204" pitchFamily="34" charset="0"/>
              </a:rPr>
              <a:t>Prior to the </a:t>
            </a:r>
            <a:r>
              <a:rPr lang="en-US" sz="2000" b="1" dirty="0" err="1" smtClean="0">
                <a:solidFill>
                  <a:srgbClr val="0D4876"/>
                </a:solidFill>
                <a:latin typeface="Century Gothic" panose="020B0502020202020204" pitchFamily="34" charset="0"/>
              </a:rPr>
              <a:t>SSA</a:t>
            </a:r>
            <a:endParaRPr lang="en-US" sz="2000" b="1" dirty="0">
              <a:solidFill>
                <a:srgbClr val="0D4876"/>
              </a:solidFill>
              <a:latin typeface="Century Gothic" panose="020B0502020202020204" pitchFamily="34" charset="0"/>
            </a:endParaRPr>
          </a:p>
        </p:txBody>
      </p:sp>
      <p:sp>
        <p:nvSpPr>
          <p:cNvPr id="6" name="Rectangle 5"/>
          <p:cNvSpPr/>
          <p:nvPr/>
        </p:nvSpPr>
        <p:spPr>
          <a:xfrm>
            <a:off x="762000" y="2024835"/>
            <a:ext cx="7620000" cy="2031325"/>
          </a:xfrm>
          <a:prstGeom prst="rect">
            <a:avLst/>
          </a:prstGeom>
        </p:spPr>
        <p:txBody>
          <a:bodyPr wrap="square">
            <a:spAutoFit/>
          </a:bodyPr>
          <a:lstStyle/>
          <a:p>
            <a:r>
              <a:rPr lang="en-US" dirty="0">
                <a:solidFill>
                  <a:srgbClr val="5A5B5D"/>
                </a:solidFill>
                <a:latin typeface="Century Gothic" panose="020B0502020202020204" pitchFamily="34" charset="0"/>
              </a:rPr>
              <a:t>After July 1, 1984, and before the </a:t>
            </a:r>
            <a:r>
              <a:rPr lang="en-US" dirty="0" err="1">
                <a:solidFill>
                  <a:srgbClr val="5A5B5D"/>
                </a:solidFill>
                <a:latin typeface="Century Gothic" panose="020B0502020202020204" pitchFamily="34" charset="0"/>
              </a:rPr>
              <a:t>SSA</a:t>
            </a:r>
            <a:r>
              <a:rPr lang="en-US" dirty="0">
                <a:solidFill>
                  <a:srgbClr val="5A5B5D"/>
                </a:solidFill>
                <a:latin typeface="Century Gothic" panose="020B0502020202020204" pitchFamily="34" charset="0"/>
              </a:rPr>
              <a:t> took effect in July 1, 2011, a teacher who accumulated three years of probationary service and received a recommendation from the superintendent could receive a professional service contract. See § 1012.33(3)(a), Fla. Stat. (2010</a:t>
            </a:r>
            <a:r>
              <a:rPr lang="en-US" dirty="0" smtClean="0">
                <a:solidFill>
                  <a:srgbClr val="5A5B5D"/>
                </a:solidFill>
                <a:latin typeface="Century Gothic" panose="020B0502020202020204" pitchFamily="34" charset="0"/>
              </a:rPr>
              <a:t>).</a:t>
            </a:r>
          </a:p>
          <a:p>
            <a:endParaRPr lang="en-US" sz="1200" dirty="0">
              <a:solidFill>
                <a:srgbClr val="5A5B5D"/>
              </a:solidFill>
              <a:latin typeface="Century Gothic" panose="020B0502020202020204" pitchFamily="34" charset="0"/>
            </a:endParaRPr>
          </a:p>
          <a:p>
            <a:r>
              <a:rPr lang="en-US" b="1" dirty="0">
                <a:solidFill>
                  <a:srgbClr val="A90533"/>
                </a:solidFill>
                <a:latin typeface="Century Gothic" panose="020B0502020202020204" pitchFamily="34" charset="0"/>
              </a:rPr>
              <a:t>Entitled to renewal each year unless</a:t>
            </a:r>
            <a:r>
              <a:rPr lang="en-US" b="1" dirty="0" smtClean="0">
                <a:solidFill>
                  <a:srgbClr val="A90533"/>
                </a:solidFill>
                <a:latin typeface="Century Gothic" panose="020B0502020202020204" pitchFamily="34" charset="0"/>
              </a:rPr>
              <a:t>:</a:t>
            </a:r>
          </a:p>
          <a:p>
            <a:endParaRPr lang="en-US" sz="600" dirty="0">
              <a:solidFill>
                <a:srgbClr val="5A5B5D"/>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90453655"/>
              </p:ext>
            </p:extLst>
          </p:nvPr>
        </p:nvGraphicFramePr>
        <p:xfrm>
          <a:off x="2362200" y="4038231"/>
          <a:ext cx="4419600" cy="2392750"/>
        </p:xfrm>
        <a:graphic>
          <a:graphicData uri="http://schemas.openxmlformats.org/drawingml/2006/table">
            <a:tbl>
              <a:tblPr>
                <a:tableStyleId>{5C22544A-7EE6-4342-B048-85BDC9FD1C3A}</a:tableStyleId>
              </a:tblPr>
              <a:tblGrid>
                <a:gridCol w="4419600"/>
              </a:tblGrid>
              <a:tr h="682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u="none"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dirty="0" smtClean="0">
                          <a:solidFill>
                            <a:schemeClr val="bg1"/>
                          </a:solidFill>
                          <a:latin typeface="Century Gothic" panose="020B0502020202020204" pitchFamily="34" charset="0"/>
                        </a:rPr>
                        <a:t>Charged with unsatisfactory performance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u="none" dirty="0" smtClean="0">
                        <a:solidFill>
                          <a:schemeClr val="bg1"/>
                        </a:solidFill>
                        <a:latin typeface="Century Gothic" panose="020B0502020202020204" pitchFamily="34" charset="0"/>
                      </a:endParaRPr>
                    </a:p>
                  </a:txBody>
                  <a:tcPr>
                    <a:solidFill>
                      <a:srgbClr val="A19981"/>
                    </a:solidFill>
                  </a:tcPr>
                </a:tc>
              </a:tr>
              <a:tr h="797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entury Gothic" panose="020B0502020202020204" pitchFamily="34" charset="0"/>
                        </a:rPr>
                        <a:t>consecutive poor performance ratings</a:t>
                      </a:r>
                    </a:p>
                  </a:txBody>
                  <a:tcPr>
                    <a:solidFill>
                      <a:srgbClr val="A19981"/>
                    </a:solidFill>
                  </a:tcPr>
                </a:tc>
              </a:tr>
              <a:tr h="772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entury Gothic" panose="020B0502020202020204" pitchFamily="34" charset="0"/>
                        </a:rPr>
                        <a:t>Just cause termination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latin typeface="Century Gothic" panose="020B0502020202020204" pitchFamily="34" charset="0"/>
                      </a:endParaRPr>
                    </a:p>
                  </a:txBody>
                  <a:tcPr>
                    <a:solidFill>
                      <a:srgbClr val="A19981"/>
                    </a:solidFill>
                  </a:tcPr>
                </a:tc>
              </a:tr>
            </a:tbl>
          </a:graphicData>
        </a:graphic>
      </p:graphicFrame>
    </p:spTree>
    <p:extLst>
      <p:ext uri="{BB962C8B-B14F-4D97-AF65-F5344CB8AC3E}">
        <p14:creationId xmlns:p14="http://schemas.microsoft.com/office/powerpoint/2010/main" val="14631774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430784"/>
            <a:ext cx="3908442" cy="400110"/>
          </a:xfrm>
          <a:prstGeom prst="rect">
            <a:avLst/>
          </a:prstGeom>
        </p:spPr>
        <p:txBody>
          <a:bodyPr wrap="none">
            <a:spAutoFit/>
          </a:bodyPr>
          <a:lstStyle/>
          <a:p>
            <a:r>
              <a:rPr lang="en-US" sz="2000" b="1" dirty="0">
                <a:solidFill>
                  <a:srgbClr val="0D4876"/>
                </a:solidFill>
                <a:latin typeface="Century Gothic" panose="020B0502020202020204" pitchFamily="34" charset="0"/>
              </a:rPr>
              <a:t>The Student Success Act (</a:t>
            </a:r>
            <a:r>
              <a:rPr lang="en-US" sz="2000" b="1" dirty="0" err="1">
                <a:solidFill>
                  <a:srgbClr val="0D4876"/>
                </a:solidFill>
                <a:latin typeface="Century Gothic" panose="020B0502020202020204" pitchFamily="34" charset="0"/>
              </a:rPr>
              <a:t>SSA</a:t>
            </a:r>
            <a:r>
              <a:rPr lang="en-US" sz="2000" b="1" dirty="0">
                <a:solidFill>
                  <a:srgbClr val="0D4876"/>
                </a:solidFill>
                <a:latin typeface="Century Gothic" panose="020B0502020202020204" pitchFamily="34" charset="0"/>
              </a:rPr>
              <a:t>)</a:t>
            </a:r>
          </a:p>
        </p:txBody>
      </p:sp>
      <p:sp>
        <p:nvSpPr>
          <p:cNvPr id="6" name="Rectangle 5"/>
          <p:cNvSpPr/>
          <p:nvPr/>
        </p:nvSpPr>
        <p:spPr>
          <a:xfrm>
            <a:off x="952500" y="2034437"/>
            <a:ext cx="7239000" cy="3016210"/>
          </a:xfrm>
          <a:prstGeom prst="rect">
            <a:avLst/>
          </a:prstGeom>
        </p:spPr>
        <p:txBody>
          <a:bodyPr wrap="square">
            <a:spAutoFit/>
          </a:bodyPr>
          <a:lstStyle/>
          <a:p>
            <a:r>
              <a:rPr lang="en-US" dirty="0">
                <a:solidFill>
                  <a:srgbClr val="5A5B5D"/>
                </a:solidFill>
                <a:latin typeface="Century Gothic" panose="020B0502020202020204" pitchFamily="34" charset="0"/>
              </a:rPr>
              <a:t>In 2011 the Florida Legislature enacted the Student Success Act, modifying significant portions of the Florida Education Code related to evaluations/assessments, pay, and retention</a:t>
            </a:r>
            <a:r>
              <a:rPr lang="en-US" dirty="0" smtClean="0">
                <a:solidFill>
                  <a:srgbClr val="5A5B5D"/>
                </a:solidFill>
                <a:latin typeface="Century Gothic" panose="020B0502020202020204" pitchFamily="34" charset="0"/>
              </a:rPr>
              <a:t>.</a:t>
            </a:r>
          </a:p>
          <a:p>
            <a:endParaRPr lang="en-US" sz="800" dirty="0">
              <a:solidFill>
                <a:srgbClr val="5A5B5D"/>
              </a:solidFill>
              <a:latin typeface="Century Gothic" panose="020B0502020202020204" pitchFamily="34" charset="0"/>
            </a:endParaRP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Ended tenure for teachers hired after July 1, 2011.</a:t>
            </a: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Changed the evaluation scale from two </a:t>
            </a:r>
            <a:r>
              <a:rPr lang="en-US" sz="1600" dirty="0" smtClean="0">
                <a:solidFill>
                  <a:srgbClr val="5A5B5D"/>
                </a:solidFill>
                <a:latin typeface="Century Gothic" panose="020B0502020202020204" pitchFamily="34" charset="0"/>
                <a:sym typeface="Wingdings" panose="05000000000000000000" pitchFamily="2" charset="2"/>
              </a:rPr>
              <a:t> </a:t>
            </a:r>
            <a:r>
              <a:rPr lang="en-US" sz="1600" dirty="0" smtClean="0">
                <a:solidFill>
                  <a:srgbClr val="5A5B5D"/>
                </a:solidFill>
                <a:latin typeface="Century Gothic" panose="020B0502020202020204" pitchFamily="34" charset="0"/>
              </a:rPr>
              <a:t>four </a:t>
            </a:r>
            <a:r>
              <a:rPr lang="en-US" sz="1600" dirty="0">
                <a:solidFill>
                  <a:srgbClr val="5A5B5D"/>
                </a:solidFill>
                <a:latin typeface="Century Gothic" panose="020B0502020202020204" pitchFamily="34" charset="0"/>
              </a:rPr>
              <a:t>categories</a:t>
            </a: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Made at least 50% of the evaluation dependent on student learning gains</a:t>
            </a: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Tied pay to performance instead of just years of service</a:t>
            </a: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Provided for more pay to teachers in challenging teaching environments and hard-to-staff subjects</a:t>
            </a:r>
          </a:p>
          <a:p>
            <a:pPr marL="742950" lvl="1" indent="-285750">
              <a:buFont typeface="Arial" panose="020B0604020202020204" pitchFamily="34" charset="0"/>
              <a:buChar char="•"/>
            </a:pPr>
            <a:r>
              <a:rPr lang="en-US" sz="1600" dirty="0">
                <a:solidFill>
                  <a:srgbClr val="5A5B5D"/>
                </a:solidFill>
                <a:latin typeface="Century Gothic" panose="020B0502020202020204" pitchFamily="34" charset="0"/>
              </a:rPr>
              <a:t>Layoffs no longer determined by just seniority.</a:t>
            </a:r>
          </a:p>
        </p:txBody>
      </p:sp>
    </p:spTree>
    <p:extLst>
      <p:ext uri="{BB962C8B-B14F-4D97-AF65-F5344CB8AC3E}">
        <p14:creationId xmlns:p14="http://schemas.microsoft.com/office/powerpoint/2010/main" val="26912795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430784"/>
            <a:ext cx="3908442" cy="400110"/>
          </a:xfrm>
          <a:prstGeom prst="rect">
            <a:avLst/>
          </a:prstGeom>
        </p:spPr>
        <p:txBody>
          <a:bodyPr wrap="none">
            <a:spAutoFit/>
          </a:bodyPr>
          <a:lstStyle/>
          <a:p>
            <a:r>
              <a:rPr lang="en-US" sz="2000" b="1" dirty="0">
                <a:solidFill>
                  <a:srgbClr val="0D4876"/>
                </a:solidFill>
                <a:latin typeface="Century Gothic" panose="020B0502020202020204" pitchFamily="34" charset="0"/>
              </a:rPr>
              <a:t>The Student Success Act (</a:t>
            </a:r>
            <a:r>
              <a:rPr lang="en-US" sz="2000" b="1" dirty="0" err="1">
                <a:solidFill>
                  <a:srgbClr val="0D4876"/>
                </a:solidFill>
                <a:latin typeface="Century Gothic" panose="020B0502020202020204" pitchFamily="34" charset="0"/>
              </a:rPr>
              <a:t>SSA</a:t>
            </a:r>
            <a:r>
              <a:rPr lang="en-US" sz="2000" b="1" dirty="0">
                <a:solidFill>
                  <a:srgbClr val="0D4876"/>
                </a:solidFill>
                <a:latin typeface="Century Gothic" panose="020B0502020202020204" pitchFamily="34" charset="0"/>
              </a:rPr>
              <a:t>)</a:t>
            </a:r>
          </a:p>
        </p:txBody>
      </p:sp>
      <p:sp>
        <p:nvSpPr>
          <p:cNvPr id="6" name="Rectangle 5"/>
          <p:cNvSpPr/>
          <p:nvPr/>
        </p:nvSpPr>
        <p:spPr>
          <a:xfrm>
            <a:off x="952500" y="2034437"/>
            <a:ext cx="7239000" cy="2862322"/>
          </a:xfrm>
          <a:prstGeom prst="rect">
            <a:avLst/>
          </a:prstGeom>
        </p:spPr>
        <p:txBody>
          <a:bodyPr wrap="square">
            <a:spAutoFit/>
          </a:bodyPr>
          <a:lstStyle/>
          <a:p>
            <a:pPr marL="285750" indent="-285750">
              <a:buFont typeface="Arial" panose="020B0604020202020204" pitchFamily="34" charset="0"/>
              <a:buChar char="•"/>
            </a:pPr>
            <a:r>
              <a:rPr lang="en-US" dirty="0">
                <a:solidFill>
                  <a:srgbClr val="5A5B5D"/>
                </a:solidFill>
                <a:latin typeface="Century Gothic" panose="020B0502020202020204" pitchFamily="34" charset="0"/>
              </a:rPr>
              <a:t>The </a:t>
            </a:r>
            <a:r>
              <a:rPr lang="en-US" dirty="0" err="1">
                <a:solidFill>
                  <a:srgbClr val="5A5B5D"/>
                </a:solidFill>
                <a:latin typeface="Century Gothic" panose="020B0502020202020204" pitchFamily="34" charset="0"/>
              </a:rPr>
              <a:t>SSA</a:t>
            </a:r>
            <a:r>
              <a:rPr lang="en-US" dirty="0">
                <a:solidFill>
                  <a:srgbClr val="5A5B5D"/>
                </a:solidFill>
                <a:latin typeface="Century Gothic" panose="020B0502020202020204" pitchFamily="34" charset="0"/>
              </a:rPr>
              <a:t> was implemented in part to reinforce a $700 million federal “Race to the Top” grant</a:t>
            </a:r>
            <a:r>
              <a:rPr lang="en-US" dirty="0" smtClean="0">
                <a:solidFill>
                  <a:srgbClr val="5A5B5D"/>
                </a:solidFill>
                <a:latin typeface="Century Gothic" panose="020B0502020202020204" pitchFamily="34" charset="0"/>
              </a:rPr>
              <a:t>.</a:t>
            </a:r>
          </a:p>
          <a:p>
            <a:pPr marL="285750" indent="-285750">
              <a:buFont typeface="Arial" panose="020B0604020202020204" pitchFamily="34" charset="0"/>
              <a:buChar char="•"/>
            </a:pPr>
            <a:endParaRPr lang="en-US"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dirty="0">
                <a:solidFill>
                  <a:srgbClr val="5A5B5D"/>
                </a:solidFill>
                <a:latin typeface="Century Gothic" panose="020B0502020202020204" pitchFamily="34" charset="0"/>
              </a:rPr>
              <a:t>Quicker salary growth – the highest performing teachers can achieve the highest salaries without having to climb a decades long seniority ladder</a:t>
            </a:r>
            <a:r>
              <a:rPr lang="en-US" dirty="0" smtClean="0">
                <a:solidFill>
                  <a:srgbClr val="5A5B5D"/>
                </a:solidFill>
                <a:latin typeface="Century Gothic" panose="020B0502020202020204" pitchFamily="34" charset="0"/>
              </a:rPr>
              <a:t>.</a:t>
            </a:r>
          </a:p>
          <a:p>
            <a:endParaRPr lang="en-US" dirty="0">
              <a:solidFill>
                <a:srgbClr val="5A5B5D"/>
              </a:solidFill>
              <a:latin typeface="Century Gothic" panose="020B0502020202020204" pitchFamily="34" charset="0"/>
            </a:endParaRPr>
          </a:p>
          <a:p>
            <a:pPr marL="285750" indent="-285750">
              <a:buFont typeface="Arial" panose="020B0604020202020204" pitchFamily="34" charset="0"/>
              <a:buChar char="•"/>
            </a:pPr>
            <a:r>
              <a:rPr lang="en-US" dirty="0">
                <a:solidFill>
                  <a:srgbClr val="5A5B5D"/>
                </a:solidFill>
                <a:latin typeface="Century Gothic" panose="020B0502020202020204" pitchFamily="34" charset="0"/>
              </a:rPr>
              <a:t>Boosting pay for higher performing teachers—intended to draw higher quality teachers to produce better student results.</a:t>
            </a:r>
          </a:p>
        </p:txBody>
      </p:sp>
    </p:spTree>
    <p:extLst>
      <p:ext uri="{BB962C8B-B14F-4D97-AF65-F5344CB8AC3E}">
        <p14:creationId xmlns:p14="http://schemas.microsoft.com/office/powerpoint/2010/main" val="10670235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430784"/>
            <a:ext cx="4264309" cy="400110"/>
          </a:xfrm>
          <a:prstGeom prst="rect">
            <a:avLst/>
          </a:prstGeom>
        </p:spPr>
        <p:txBody>
          <a:bodyPr wrap="none">
            <a:spAutoFit/>
          </a:bodyPr>
          <a:lstStyle/>
          <a:p>
            <a:r>
              <a:rPr lang="en-US" sz="2000" b="1" dirty="0">
                <a:solidFill>
                  <a:srgbClr val="0D4876"/>
                </a:solidFill>
                <a:latin typeface="Century Gothic" panose="020B0502020202020204" pitchFamily="34" charset="0"/>
              </a:rPr>
              <a:t>Section 1012.335, Florida Statutes</a:t>
            </a:r>
          </a:p>
        </p:txBody>
      </p:sp>
      <p:sp>
        <p:nvSpPr>
          <p:cNvPr id="6" name="Rectangle 5"/>
          <p:cNvSpPr/>
          <p:nvPr/>
        </p:nvSpPr>
        <p:spPr>
          <a:xfrm>
            <a:off x="781050" y="2034437"/>
            <a:ext cx="7581900" cy="3539430"/>
          </a:xfrm>
          <a:prstGeom prst="rect">
            <a:avLst/>
          </a:prstGeom>
        </p:spPr>
        <p:txBody>
          <a:bodyPr wrap="square">
            <a:spAutoFit/>
          </a:bodyPr>
          <a:lstStyle/>
          <a:p>
            <a:pPr algn="just"/>
            <a:r>
              <a:rPr lang="en-US" sz="1600" dirty="0">
                <a:solidFill>
                  <a:srgbClr val="5A5B5D"/>
                </a:solidFill>
                <a:latin typeface="Century Gothic" panose="020B0502020202020204" pitchFamily="34" charset="0"/>
              </a:rPr>
              <a:t>“(1) DEFINITIONS.—As used in this section, the term:(a) “Annual contract” means an employment contract for a period of no longer than 1 school year which the district school board may choose to award or not award without cause. . . </a:t>
            </a:r>
            <a:r>
              <a:rPr lang="en-US" sz="1600" dirty="0" smtClean="0">
                <a:solidFill>
                  <a:srgbClr val="5A5B5D"/>
                </a:solidFill>
                <a:latin typeface="Century Gothic" panose="020B0502020202020204" pitchFamily="34" charset="0"/>
              </a:rPr>
              <a:t>.</a:t>
            </a:r>
          </a:p>
          <a:p>
            <a:pPr algn="just"/>
            <a:endParaRPr lang="en-US" sz="1600" dirty="0">
              <a:solidFill>
                <a:srgbClr val="5A5B5D"/>
              </a:solidFill>
              <a:latin typeface="Century Gothic" panose="020B0502020202020204" pitchFamily="34" charset="0"/>
            </a:endParaRPr>
          </a:p>
          <a:p>
            <a:pPr algn="just"/>
            <a:r>
              <a:rPr lang="en-US" sz="1600" dirty="0">
                <a:solidFill>
                  <a:srgbClr val="5A5B5D"/>
                </a:solidFill>
                <a:latin typeface="Century Gothic" panose="020B0502020202020204" pitchFamily="34" charset="0"/>
              </a:rPr>
              <a:t>(c) “Probationary contract” means an employment contract for a period of 1 school year awarded to instructional personnel upon initial employment in a school district. Probationary contract employees may be dismissed without cause or may resign without breach of contract. A district school board may not award a probationary contract more than once to the same employee unless the employee was rehired after a break in service for which an authorized leave of absence was not granted. A probationary contract shall be awarded regardless of previous employment in another school district or state.” (emphasis added).</a:t>
            </a:r>
          </a:p>
        </p:txBody>
      </p:sp>
    </p:spTree>
    <p:extLst>
      <p:ext uri="{BB962C8B-B14F-4D97-AF65-F5344CB8AC3E}">
        <p14:creationId xmlns:p14="http://schemas.microsoft.com/office/powerpoint/2010/main" val="37462401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323080"/>
            <a:ext cx="4264309" cy="400110"/>
          </a:xfrm>
          <a:prstGeom prst="rect">
            <a:avLst/>
          </a:prstGeom>
        </p:spPr>
        <p:txBody>
          <a:bodyPr wrap="none">
            <a:spAutoFit/>
          </a:bodyPr>
          <a:lstStyle/>
          <a:p>
            <a:r>
              <a:rPr lang="en-US" sz="2000" b="1" dirty="0">
                <a:solidFill>
                  <a:srgbClr val="0D4876"/>
                </a:solidFill>
                <a:latin typeface="Century Gothic" panose="020B0502020202020204" pitchFamily="34" charset="0"/>
              </a:rPr>
              <a:t>Section 1012.335, Florida Statutes</a:t>
            </a:r>
          </a:p>
        </p:txBody>
      </p:sp>
      <p:sp>
        <p:nvSpPr>
          <p:cNvPr id="6" name="Rectangle 5"/>
          <p:cNvSpPr/>
          <p:nvPr/>
        </p:nvSpPr>
        <p:spPr>
          <a:xfrm>
            <a:off x="781050" y="1828800"/>
            <a:ext cx="7600950" cy="4955203"/>
          </a:xfrm>
          <a:prstGeom prst="rect">
            <a:avLst/>
          </a:prstGeom>
        </p:spPr>
        <p:txBody>
          <a:bodyPr wrap="square">
            <a:spAutoFit/>
          </a:bodyPr>
          <a:lstStyle/>
          <a:p>
            <a:pPr algn="just"/>
            <a:r>
              <a:rPr lang="en-US" sz="1400" dirty="0">
                <a:solidFill>
                  <a:srgbClr val="5A5B5D"/>
                </a:solidFill>
                <a:latin typeface="Century Gothic" panose="020B0502020202020204" pitchFamily="34" charset="0"/>
              </a:rPr>
              <a:t>“(2) EMPLOYMENT.—(a) Beginning July 1, 2011, each individual newly hired as instructional personnel by the district school board shall be awarded a probationary contract. Upon successful completion of the probationary contract, the district school board may award an annual contract pursuant to paragraph (c</a:t>
            </a:r>
            <a:r>
              <a:rPr lang="en-US" sz="1400" dirty="0" smtClean="0">
                <a:solidFill>
                  <a:srgbClr val="5A5B5D"/>
                </a:solidFill>
                <a:latin typeface="Century Gothic" panose="020B0502020202020204" pitchFamily="34" charset="0"/>
              </a:rPr>
              <a:t>).</a:t>
            </a:r>
          </a:p>
          <a:p>
            <a:pPr algn="just"/>
            <a:endParaRPr lang="en-US" sz="1400" dirty="0">
              <a:solidFill>
                <a:srgbClr val="5A5B5D"/>
              </a:solidFill>
              <a:latin typeface="Century Gothic" panose="020B0502020202020204" pitchFamily="34" charset="0"/>
            </a:endParaRPr>
          </a:p>
          <a:p>
            <a:pPr algn="just"/>
            <a:r>
              <a:rPr lang="en-US" sz="1400" dirty="0">
                <a:solidFill>
                  <a:srgbClr val="5A5B5D"/>
                </a:solidFill>
                <a:latin typeface="Century Gothic" panose="020B0502020202020204" pitchFamily="34" charset="0"/>
              </a:rPr>
              <a:t>(</a:t>
            </a:r>
            <a:r>
              <a:rPr lang="en-US" sz="1400" dirty="0" smtClean="0">
                <a:solidFill>
                  <a:srgbClr val="5A5B5D"/>
                </a:solidFill>
                <a:latin typeface="Century Gothic" panose="020B0502020202020204" pitchFamily="34" charset="0"/>
              </a:rPr>
              <a:t>b) Beginning </a:t>
            </a:r>
            <a:r>
              <a:rPr lang="en-US" sz="1400" dirty="0">
                <a:solidFill>
                  <a:srgbClr val="5A5B5D"/>
                </a:solidFill>
                <a:latin typeface="Century Gothic" panose="020B0502020202020204" pitchFamily="34" charset="0"/>
              </a:rPr>
              <a:t>July 1, 2011, an annual contract may be awarded pursuant to paragraph (c) </a:t>
            </a:r>
            <a:r>
              <a:rPr lang="en-US" sz="1400" dirty="0" smtClean="0">
                <a:solidFill>
                  <a:srgbClr val="5A5B5D"/>
                </a:solidFill>
                <a:latin typeface="Century Gothic" panose="020B0502020202020204" pitchFamily="34" charset="0"/>
              </a:rPr>
              <a:t>for </a:t>
            </a:r>
            <a:r>
              <a:rPr lang="en-US" sz="1400" dirty="0">
                <a:solidFill>
                  <a:srgbClr val="5A5B5D"/>
                </a:solidFill>
                <a:latin typeface="Century Gothic" panose="020B0502020202020204" pitchFamily="34" charset="0"/>
              </a:rPr>
              <a:t>instructional personnel who have successfully completed a probationary contract with the district school board and have received one or more annual contracts from the district school board</a:t>
            </a:r>
            <a:r>
              <a:rPr lang="en-US" sz="1400" dirty="0" smtClean="0">
                <a:solidFill>
                  <a:srgbClr val="5A5B5D"/>
                </a:solidFill>
                <a:latin typeface="Century Gothic" panose="020B0502020202020204" pitchFamily="34" charset="0"/>
              </a:rPr>
              <a:t>.</a:t>
            </a:r>
          </a:p>
          <a:p>
            <a:pPr algn="just"/>
            <a:endParaRPr lang="en-US" sz="1400" dirty="0">
              <a:solidFill>
                <a:srgbClr val="5A5B5D"/>
              </a:solidFill>
              <a:latin typeface="Century Gothic" panose="020B0502020202020204" pitchFamily="34" charset="0"/>
            </a:endParaRPr>
          </a:p>
          <a:p>
            <a:r>
              <a:rPr lang="en-US" sz="1400" dirty="0">
                <a:solidFill>
                  <a:srgbClr val="5A5B5D"/>
                </a:solidFill>
                <a:latin typeface="Century Gothic" panose="020B0502020202020204" pitchFamily="34" charset="0"/>
              </a:rPr>
              <a:t>(c) </a:t>
            </a:r>
            <a:r>
              <a:rPr lang="en-US" sz="1400" b="1" dirty="0">
                <a:solidFill>
                  <a:srgbClr val="A90533"/>
                </a:solidFill>
                <a:latin typeface="Century Gothic" panose="020B0502020202020204" pitchFamily="34" charset="0"/>
              </a:rPr>
              <a:t>An annual contract may be awarded only if the employee: </a:t>
            </a:r>
          </a:p>
          <a:p>
            <a:pPr algn="just"/>
            <a:endParaRPr lang="en-US" sz="400" dirty="0">
              <a:solidFill>
                <a:srgbClr val="5A5B5D"/>
              </a:solidFill>
              <a:latin typeface="Century Gothic" panose="020B0502020202020204" pitchFamily="34" charset="0"/>
            </a:endParaRPr>
          </a:p>
          <a:p>
            <a:pPr marL="800100" lvl="1" indent="-342900" algn="just">
              <a:buFont typeface="+mj-lt"/>
              <a:buAutoNum type="arabicPeriod"/>
            </a:pPr>
            <a:r>
              <a:rPr lang="en-US" sz="1400" dirty="0" smtClean="0">
                <a:solidFill>
                  <a:srgbClr val="5A5B5D"/>
                </a:solidFill>
                <a:latin typeface="Century Gothic" panose="020B0502020202020204" pitchFamily="34" charset="0"/>
              </a:rPr>
              <a:t>Holds </a:t>
            </a:r>
            <a:r>
              <a:rPr lang="en-US" sz="1400" dirty="0">
                <a:solidFill>
                  <a:srgbClr val="5A5B5D"/>
                </a:solidFill>
                <a:latin typeface="Century Gothic" panose="020B0502020202020204" pitchFamily="34" charset="0"/>
              </a:rPr>
              <a:t>an active professional certificate or temporary certificate issued pursuant to s.</a:t>
            </a:r>
            <a:r>
              <a:rPr lang="en-US" sz="1400" u="sng" dirty="0">
                <a:solidFill>
                  <a:srgbClr val="4587C7"/>
                </a:solidFill>
                <a:latin typeface="Century Gothic" panose="020B0502020202020204" pitchFamily="34" charset="0"/>
                <a:hlinkClick r:id="rId2"/>
              </a:rPr>
              <a:t>1012.56</a:t>
            </a:r>
            <a:r>
              <a:rPr lang="en-US" sz="1400" dirty="0">
                <a:solidFill>
                  <a:srgbClr val="5A5B5D"/>
                </a:solidFill>
                <a:latin typeface="Century Gothic" panose="020B0502020202020204" pitchFamily="34" charset="0"/>
              </a:rPr>
              <a:t> and rules of the State Board of Education</a:t>
            </a:r>
            <a:r>
              <a:rPr lang="en-US" sz="1400" dirty="0" smtClean="0">
                <a:solidFill>
                  <a:srgbClr val="5A5B5D"/>
                </a:solidFill>
                <a:latin typeface="Century Gothic" panose="020B0502020202020204" pitchFamily="34" charset="0"/>
              </a:rPr>
              <a:t>.</a:t>
            </a:r>
          </a:p>
          <a:p>
            <a:pPr lvl="1" algn="just"/>
            <a:endParaRPr lang="en-US" sz="400" dirty="0">
              <a:solidFill>
                <a:srgbClr val="5A5B5D"/>
              </a:solidFill>
              <a:latin typeface="Century Gothic" panose="020B0502020202020204" pitchFamily="34" charset="0"/>
            </a:endParaRPr>
          </a:p>
          <a:p>
            <a:pPr marL="800100" lvl="1" indent="-342900" algn="just">
              <a:buFont typeface="+mj-lt"/>
              <a:buAutoNum type="arabicPeriod"/>
            </a:pPr>
            <a:r>
              <a:rPr lang="en-US" sz="1400" i="1" dirty="0" smtClean="0">
                <a:solidFill>
                  <a:srgbClr val="5A5B5D"/>
                </a:solidFill>
                <a:latin typeface="Century Gothic" panose="020B0502020202020204" pitchFamily="34" charset="0"/>
              </a:rPr>
              <a:t>Has </a:t>
            </a:r>
            <a:r>
              <a:rPr lang="en-US" sz="1400" i="1" dirty="0">
                <a:solidFill>
                  <a:srgbClr val="5A5B5D"/>
                </a:solidFill>
                <a:latin typeface="Century Gothic" panose="020B0502020202020204" pitchFamily="34" charset="0"/>
              </a:rPr>
              <a:t>been recommended by the district school superintendent for the annual contract based upon the individual’s evaluation under s. </a:t>
            </a:r>
            <a:r>
              <a:rPr lang="en-US" sz="1400" i="1" u="sng" dirty="0">
                <a:solidFill>
                  <a:srgbClr val="4587C7"/>
                </a:solidFill>
                <a:latin typeface="Century Gothic" panose="020B0502020202020204" pitchFamily="34" charset="0"/>
                <a:hlinkClick r:id="rId3"/>
              </a:rPr>
              <a:t>1012.34</a:t>
            </a:r>
            <a:r>
              <a:rPr lang="en-US" sz="1400" i="1" dirty="0">
                <a:solidFill>
                  <a:srgbClr val="5A5B5D"/>
                </a:solidFill>
                <a:latin typeface="Century Gothic" panose="020B0502020202020204" pitchFamily="34" charset="0"/>
              </a:rPr>
              <a:t> and approved by the district school board</a:t>
            </a:r>
            <a:r>
              <a:rPr lang="en-US" sz="1400" i="1" dirty="0" smtClean="0">
                <a:solidFill>
                  <a:srgbClr val="5A5B5D"/>
                </a:solidFill>
                <a:latin typeface="Century Gothic" panose="020B0502020202020204" pitchFamily="34" charset="0"/>
              </a:rPr>
              <a:t>.</a:t>
            </a:r>
          </a:p>
          <a:p>
            <a:pPr lvl="1" algn="just"/>
            <a:endParaRPr lang="en-US" sz="400" i="1" dirty="0">
              <a:solidFill>
                <a:srgbClr val="5A5B5D"/>
              </a:solidFill>
              <a:latin typeface="Century Gothic" panose="020B0502020202020204" pitchFamily="34" charset="0"/>
            </a:endParaRPr>
          </a:p>
          <a:p>
            <a:pPr marL="800100" lvl="1" indent="-342900" algn="just">
              <a:buFont typeface="+mj-lt"/>
              <a:buAutoNum type="arabicPeriod"/>
            </a:pPr>
            <a:r>
              <a:rPr lang="en-US" sz="1400" dirty="0" smtClean="0">
                <a:solidFill>
                  <a:srgbClr val="5A5B5D"/>
                </a:solidFill>
                <a:latin typeface="Century Gothic" panose="020B0502020202020204" pitchFamily="34" charset="0"/>
              </a:rPr>
              <a:t>Has </a:t>
            </a:r>
            <a:r>
              <a:rPr lang="en-US" sz="1400" dirty="0">
                <a:solidFill>
                  <a:srgbClr val="5A5B5D"/>
                </a:solidFill>
                <a:latin typeface="Century Gothic" panose="020B0502020202020204" pitchFamily="34" charset="0"/>
              </a:rPr>
              <a:t>not received two consecutive annual performance evaluation ratings of unsatisfactory, two annual performance evaluation ratings of unsatisfactory within a 3-year period, or three consecutive annual performance evaluation ratings of needs improvement or a combination of needs improvement and unsatisfactory under s. </a:t>
            </a:r>
            <a:r>
              <a:rPr lang="en-US" sz="1400" u="sng" dirty="0">
                <a:solidFill>
                  <a:srgbClr val="4587C7"/>
                </a:solidFill>
                <a:latin typeface="Century Gothic" panose="020B0502020202020204" pitchFamily="34" charset="0"/>
                <a:hlinkClick r:id="rId3"/>
              </a:rPr>
              <a:t>1012.34</a:t>
            </a:r>
            <a:r>
              <a:rPr lang="en-US" sz="1400" dirty="0">
                <a:solidFill>
                  <a:srgbClr val="5A5B5D"/>
                </a:solidFill>
                <a:latin typeface="Century Gothic" panose="020B0502020202020204" pitchFamily="34" charset="0"/>
              </a:rPr>
              <a:t>.” (emphasis added).</a:t>
            </a:r>
          </a:p>
        </p:txBody>
      </p:sp>
    </p:spTree>
    <p:extLst>
      <p:ext uri="{BB962C8B-B14F-4D97-AF65-F5344CB8AC3E}">
        <p14:creationId xmlns:p14="http://schemas.microsoft.com/office/powerpoint/2010/main" val="201234088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6.07.15"/>
  <p:tag name="AS_TITLE" val="Aspose.Slides for .NET 4.0"/>
  <p:tag name="AS_VERSION" val="16.6.0.0"/>
</p:tagLst>
</file>

<file path=ppt/theme/theme1.xml><?xml version="1.0" encoding="utf-8"?>
<a:theme xmlns:a="http://schemas.openxmlformats.org/drawingml/2006/main" name="Title">
  <a:themeElements>
    <a:clrScheme name="GR Colors">
      <a:dk1>
        <a:srgbClr val="0D4876"/>
      </a:dk1>
      <a:lt1>
        <a:srgbClr val="FFFFFF"/>
      </a:lt1>
      <a:dk2>
        <a:srgbClr val="5A5B5D"/>
      </a:dk2>
      <a:lt2>
        <a:srgbClr val="FFFFFF"/>
      </a:lt2>
      <a:accent1>
        <a:srgbClr val="A90533"/>
      </a:accent1>
      <a:accent2>
        <a:srgbClr val="5A5B5D"/>
      </a:accent2>
      <a:accent3>
        <a:srgbClr val="4587C7"/>
      </a:accent3>
      <a:accent4>
        <a:srgbClr val="0D4876"/>
      </a:accent4>
      <a:accent5>
        <a:srgbClr val="A19981"/>
      </a:accent5>
      <a:accent6>
        <a:srgbClr val="FFFFFF"/>
      </a:accent6>
      <a:hlink>
        <a:srgbClr val="4587C7"/>
      </a:hlink>
      <a:folHlink>
        <a:srgbClr val="A90533"/>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2694</Words>
  <Application>Microsoft Office PowerPoint</Application>
  <PresentationFormat>On-screen Show (4:3)</PresentationFormat>
  <Paragraphs>350</Paragraphs>
  <Slides>40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Century Gothic</vt:lpstr>
      <vt:lpstr>Courier New</vt:lpstr>
      <vt:lpstr>Wingdings</vt:lpstr>
      <vt:lpstr>Title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2019-05-03T18:31:34Z</dcterms:created>
  <dcterms:modified xsi:type="dcterms:W3CDTF">2019-05-16T16:26:13Z</dcterms:modified>
</cp:coreProperties>
</file>