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4"/>
  </p:notesMasterIdLst>
  <p:sldIdLst>
    <p:sldId id="291" r:id="rId2"/>
    <p:sldId id="343" r:id="rId3"/>
    <p:sldId id="316" r:id="rId4"/>
    <p:sldId id="317" r:id="rId5"/>
    <p:sldId id="340" r:id="rId6"/>
    <p:sldId id="318" r:id="rId7"/>
    <p:sldId id="320" r:id="rId8"/>
    <p:sldId id="319" r:id="rId9"/>
    <p:sldId id="321" r:id="rId10"/>
    <p:sldId id="322" r:id="rId11"/>
    <p:sldId id="323" r:id="rId12"/>
    <p:sldId id="344" r:id="rId13"/>
    <p:sldId id="341" r:id="rId14"/>
    <p:sldId id="342" r:id="rId15"/>
    <p:sldId id="345" r:id="rId16"/>
    <p:sldId id="324" r:id="rId17"/>
    <p:sldId id="332" r:id="rId18"/>
    <p:sldId id="335" r:id="rId19"/>
    <p:sldId id="336" r:id="rId20"/>
    <p:sldId id="337" r:id="rId21"/>
    <p:sldId id="338" r:id="rId22"/>
    <p:sldId id="333" r:id="rId23"/>
    <p:sldId id="334" r:id="rId24"/>
    <p:sldId id="325" r:id="rId25"/>
    <p:sldId id="326" r:id="rId26"/>
    <p:sldId id="327" r:id="rId27"/>
    <p:sldId id="339" r:id="rId28"/>
    <p:sldId id="328" r:id="rId29"/>
    <p:sldId id="329" r:id="rId30"/>
    <p:sldId id="330" r:id="rId31"/>
    <p:sldId id="331" r:id="rId32"/>
    <p:sldId id="25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F3AD8-CDFE-4374-BBEB-87C9EBC37F65}" type="datetimeFigureOut">
              <a:rPr lang="en-US" smtClean="0"/>
              <a:pPr/>
              <a:t>5/7/2019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0309EE-D2E9-466C-B611-C296ABB548D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309EE-D2E9-466C-B611-C296ABB548D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309EE-D2E9-466C-B611-C296ABB548D7}" type="slidenum">
              <a:rPr lang="en-US" smtClean="0"/>
              <a:pPr/>
              <a:t>2</a:t>
            </a:fld>
            <a:endParaRPr lang="en-US" dirty="0"/>
          </a:p>
        </p:txBody>
      </p:sp>
    </p:spTree>
    <p:extLst>
      <p:ext uri="{BB962C8B-B14F-4D97-AF65-F5344CB8AC3E}">
        <p14:creationId xmlns:p14="http://schemas.microsoft.com/office/powerpoint/2010/main" val="2145230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B53466-9DFE-4BCB-B440-B0BD0271D957}"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93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99E34-362C-4C1A-BE90-9D339AEBDC4A}"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10054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C8F1E-A77A-4B4C-B908-56486F1A5961}"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420285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5FBD92-D547-40C9-BFDA-DD42C66A2460}"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244621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95CCB1-A051-4737-8320-FACD6B3E0B15}"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81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BB8C63-0C99-4873-8C39-8F693A5F1B61}" type="datetime1">
              <a:rPr lang="en-US" smtClean="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38185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13A60D-F027-4892-9EFE-C565A46A7DAD}" type="datetime1">
              <a:rPr lang="en-US" smtClean="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165483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28ECF1-13C3-48FF-B4B5-B91DC985BC09}" type="datetime1">
              <a:rPr lang="en-US" smtClean="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366669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C29F67-BD2F-4E55-AEAF-70C03D32DA56}" type="datetime1">
              <a:rPr lang="en-US" smtClean="0"/>
              <a:pPr/>
              <a:t>5/7/2019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65933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926044C-E35F-471E-9373-74271EA1F308}" type="datetime1">
              <a:rPr lang="en-US" smtClean="0"/>
              <a:pPr/>
              <a:t>5/7/2019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2433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22519C-1879-4A2F-BFC0-ECB33236E101}" type="datetime1">
              <a:rPr lang="en-US" smtClean="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306239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D6F2F56-E3BA-484C-A28F-604C554A2BCE}" type="datetime1">
              <a:rPr lang="en-US" smtClean="0"/>
              <a:pPr/>
              <a:t>5/7/2019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70A9EA3-D94B-4417-8484-288CC6BDEC5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467810"/>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leg.state.fl.us/statutes/index.cfm?App_mode=Display_Statute&amp;Search_String=&amp;URL=1000-1099/1006/Sections/1006.09.html" TargetMode="External"/><Relationship Id="rId2" Type="http://schemas.openxmlformats.org/officeDocument/2006/relationships/hyperlink" Target="http://www.leg.state.fl.us/statutes/index.cfm?App_mode=Display_Statute&amp;Search_String=&amp;URL=1000-1099/1003/Sections/1003.32.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1000-1099/1006/Sections/1006.07.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1000-1099/1003/Sections/1003.53.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bcactionnews.com/news/state/numbers-show-fl-school-violence-is-trending-down-local-parents-still-concern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nn.com/2013/09/19/us/u-s-school-violence-fast-facts/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Violence on School Campuses </a:t>
            </a:r>
            <a:r>
              <a:rPr lang="en-US" sz="3200" dirty="0" smtClean="0"/>
              <a:t>A </a:t>
            </a:r>
            <a:r>
              <a:rPr lang="en-US" sz="3200" dirty="0"/>
              <a:t>Legal Update</a:t>
            </a:r>
          </a:p>
        </p:txBody>
      </p:sp>
      <p:sp>
        <p:nvSpPr>
          <p:cNvPr id="3" name="Content Placeholder 2"/>
          <p:cNvSpPr>
            <a:spLocks noGrp="1"/>
          </p:cNvSpPr>
          <p:nvPr>
            <p:ph idx="1"/>
          </p:nvPr>
        </p:nvSpPr>
        <p:spPr/>
        <p:txBody>
          <a:bodyPr/>
          <a:lstStyle/>
          <a:p>
            <a:pPr algn="ctr">
              <a:spcBef>
                <a:spcPts val="0"/>
              </a:spcBef>
              <a:buNone/>
            </a:pPr>
            <a:r>
              <a:rPr lang="en-US" sz="2400" dirty="0" smtClean="0"/>
              <a:t>Terry </a:t>
            </a:r>
            <a:r>
              <a:rPr lang="en-US" sz="2400" dirty="0" smtClean="0"/>
              <a:t>J. Harmon, Esq.</a:t>
            </a:r>
          </a:p>
          <a:p>
            <a:pPr algn="ctr">
              <a:spcBef>
                <a:spcPts val="0"/>
              </a:spcBef>
              <a:buNone/>
            </a:pPr>
            <a:r>
              <a:rPr lang="en-US" sz="2400" i="1" dirty="0" smtClean="0"/>
              <a:t>Shareholder</a:t>
            </a:r>
          </a:p>
          <a:p>
            <a:pPr algn="ctr">
              <a:spcBef>
                <a:spcPts val="0"/>
              </a:spcBef>
              <a:buNone/>
            </a:pPr>
            <a:r>
              <a:rPr lang="en-US" sz="2400" dirty="0" smtClean="0"/>
              <a:t>Sniffen &amp; Spellman, P.A.</a:t>
            </a:r>
          </a:p>
          <a:p>
            <a:pPr algn="ctr">
              <a:spcBef>
                <a:spcPts val="0"/>
              </a:spcBef>
              <a:buNone/>
            </a:pPr>
            <a:r>
              <a:rPr lang="en-US" sz="2400" dirty="0" smtClean="0"/>
              <a:t>123 North Monroe Street</a:t>
            </a:r>
          </a:p>
          <a:p>
            <a:pPr algn="ctr">
              <a:spcBef>
                <a:spcPts val="0"/>
              </a:spcBef>
              <a:buNone/>
            </a:pPr>
            <a:r>
              <a:rPr lang="en-US" sz="2400" dirty="0" smtClean="0"/>
              <a:t>Tallahassee, Florida </a:t>
            </a:r>
            <a:r>
              <a:rPr lang="en-US" sz="2400" dirty="0" smtClean="0"/>
              <a:t>32301</a:t>
            </a:r>
          </a:p>
          <a:p>
            <a:pPr algn="ctr">
              <a:spcBef>
                <a:spcPts val="0"/>
              </a:spcBef>
              <a:buNone/>
            </a:pPr>
            <a:r>
              <a:rPr lang="en-US" sz="2400" dirty="0" smtClean="0"/>
              <a:t>(850) 205-1996</a:t>
            </a:r>
            <a:endParaRPr lang="en-US" sz="2400" dirty="0" smtClean="0"/>
          </a:p>
          <a:p>
            <a:pPr algn="ctr">
              <a:spcBef>
                <a:spcPts val="0"/>
              </a:spcBef>
              <a:buNone/>
            </a:pPr>
            <a:r>
              <a:rPr lang="en-US" sz="2400" dirty="0" smtClean="0"/>
              <a:t>tharmon@sniffenlaw.com</a:t>
            </a:r>
          </a:p>
          <a:p>
            <a:endParaRPr lang="en-US" dirty="0"/>
          </a:p>
        </p:txBody>
      </p:sp>
      <p:sp>
        <p:nvSpPr>
          <p:cNvPr id="4" name="Slide Number Placeholder 3"/>
          <p:cNvSpPr>
            <a:spLocks noGrp="1"/>
          </p:cNvSpPr>
          <p:nvPr>
            <p:ph type="sldNum" sz="quarter" idx="12"/>
          </p:nvPr>
        </p:nvSpPr>
        <p:spPr/>
        <p:txBody>
          <a:bodyPr/>
          <a:lstStyle/>
          <a:p>
            <a:fld id="{B70A9EA3-D94B-4417-8484-288CC6BDEC55}" type="slidenum">
              <a:rPr lang="en-US" smtClean="0"/>
              <a:pPr/>
              <a:t>1</a:t>
            </a:fld>
            <a:endParaRPr lang="en-US" dirty="0"/>
          </a:p>
        </p:txBody>
      </p:sp>
      <p:pic>
        <p:nvPicPr>
          <p:cNvPr id="5" name="Picture 4" descr="logoweb2.jpg"/>
          <p:cNvPicPr>
            <a:picLocks noChangeAspect="1"/>
          </p:cNvPicPr>
          <p:nvPr/>
        </p:nvPicPr>
        <p:blipFill>
          <a:blip r:embed="rId3" cstate="print"/>
          <a:stretch>
            <a:fillRect/>
          </a:stretch>
        </p:blipFill>
        <p:spPr>
          <a:xfrm>
            <a:off x="1751590" y="5384658"/>
            <a:ext cx="5753306" cy="822960"/>
          </a:xfrm>
          <a:prstGeom prst="rect">
            <a:avLst/>
          </a:prstGeom>
        </p:spPr>
      </p:pic>
      <p:pic>
        <p:nvPicPr>
          <p:cNvPr id="7" name="Picture 6" descr="FEN-logo-comp-v.61.jpg"/>
          <p:cNvPicPr>
            <a:picLocks noChangeAspect="1"/>
          </p:cNvPicPr>
          <p:nvPr/>
        </p:nvPicPr>
        <p:blipFill>
          <a:blip r:embed="rId4" cstate="print"/>
          <a:stretch>
            <a:fillRect/>
          </a:stretch>
        </p:blipFill>
        <p:spPr>
          <a:xfrm>
            <a:off x="609600" y="4522595"/>
            <a:ext cx="8171543" cy="75369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p:txBody>
          <a:bodyPr>
            <a:normAutofit lnSpcReduction="10000"/>
          </a:bodyPr>
          <a:lstStyle/>
          <a:p>
            <a:pPr marL="109728" indent="0" algn="ctr">
              <a:buNone/>
            </a:pPr>
            <a:r>
              <a:rPr lang="en-US" b="1" u="sng" dirty="0" smtClean="0"/>
              <a:t>Senate Bill 7030</a:t>
            </a:r>
          </a:p>
          <a:p>
            <a:pPr marL="452628" indent="-342900" algn="just">
              <a:buFont typeface="Arial" panose="020B0604020202020204" pitchFamily="34" charset="0"/>
              <a:buChar char="•"/>
            </a:pPr>
            <a:r>
              <a:rPr lang="en-US" dirty="0" smtClean="0"/>
              <a:t>SCHOOL </a:t>
            </a:r>
            <a:r>
              <a:rPr lang="en-US" dirty="0"/>
              <a:t>GUARDIAN.—At the school </a:t>
            </a:r>
            <a:r>
              <a:rPr lang="en-US" dirty="0" smtClean="0"/>
              <a:t>district’s … discretion</a:t>
            </a:r>
            <a:r>
              <a:rPr lang="en-US" dirty="0"/>
              <a:t>, as applicable, </a:t>
            </a:r>
            <a:r>
              <a:rPr lang="en-US" dirty="0" smtClean="0"/>
              <a:t>pursuant </a:t>
            </a:r>
            <a:r>
              <a:rPr lang="en-US" dirty="0"/>
              <a:t>to s. 30.15, a school </a:t>
            </a:r>
            <a:r>
              <a:rPr lang="en-US" dirty="0" smtClean="0"/>
              <a:t>district… may participate </a:t>
            </a:r>
            <a:r>
              <a:rPr lang="en-US" dirty="0"/>
              <a:t>in the Coach Aaron Feis Guardian </a:t>
            </a:r>
            <a:r>
              <a:rPr lang="en-US" dirty="0" smtClean="0"/>
              <a:t>Program </a:t>
            </a:r>
            <a:r>
              <a:rPr lang="en-US" dirty="0"/>
              <a:t>if such program is established pursuant to s. 30.15</a:t>
            </a:r>
            <a:r>
              <a:rPr lang="en-US" dirty="0" smtClean="0"/>
              <a:t>, to meet </a:t>
            </a:r>
            <a:r>
              <a:rPr lang="en-US" dirty="0"/>
              <a:t>the requirement of establishing a safe-school officer. The </a:t>
            </a:r>
            <a:r>
              <a:rPr lang="en-US" dirty="0" smtClean="0"/>
              <a:t>following </a:t>
            </a:r>
            <a:r>
              <a:rPr lang="en-US" dirty="0"/>
              <a:t>individuals may serve </a:t>
            </a:r>
            <a:r>
              <a:rPr lang="en-US" dirty="0" smtClean="0"/>
              <a:t>as a </a:t>
            </a:r>
            <a:r>
              <a:rPr lang="en-US" dirty="0"/>
              <a:t>school guardian, in support </a:t>
            </a:r>
            <a:r>
              <a:rPr lang="en-US" dirty="0" smtClean="0"/>
              <a:t>of </a:t>
            </a:r>
            <a:r>
              <a:rPr lang="en-US" dirty="0"/>
              <a:t>school-sanctioned activities for purposes of s. 790.115, </a:t>
            </a:r>
            <a:r>
              <a:rPr lang="en-US" dirty="0" smtClean="0"/>
              <a:t>upon </a:t>
            </a:r>
            <a:r>
              <a:rPr lang="en-US" dirty="0"/>
              <a:t>satisfactory completion of the requirements under s. 30.15(1)(k) </a:t>
            </a:r>
            <a:r>
              <a:rPr lang="en-US" dirty="0" smtClean="0"/>
              <a:t>and </a:t>
            </a:r>
            <a:r>
              <a:rPr lang="en-US" dirty="0"/>
              <a:t>certification by a sheriff</a:t>
            </a:r>
            <a:r>
              <a:rPr lang="en-US" dirty="0" smtClean="0"/>
              <a:t>:</a:t>
            </a:r>
          </a:p>
          <a:p>
            <a:pPr marL="745236" lvl="1" indent="-342900" algn="just">
              <a:buFont typeface="Arial" panose="020B0604020202020204" pitchFamily="34" charset="0"/>
              <a:buChar char="•"/>
            </a:pPr>
            <a:r>
              <a:rPr lang="en-US" dirty="0"/>
              <a:t>A school district employee or personnel, as defined </a:t>
            </a:r>
            <a:r>
              <a:rPr lang="en-US" dirty="0" smtClean="0"/>
              <a:t>under </a:t>
            </a:r>
            <a:r>
              <a:rPr lang="en-US" dirty="0"/>
              <a:t>s. </a:t>
            </a:r>
            <a:r>
              <a:rPr lang="en-US" dirty="0" smtClean="0"/>
              <a:t>1012.01… </a:t>
            </a:r>
            <a:r>
              <a:rPr lang="en-US" dirty="0"/>
              <a:t>who volunteers to serve as a school </a:t>
            </a:r>
            <a:r>
              <a:rPr lang="en-US" dirty="0" smtClean="0"/>
              <a:t>guardian </a:t>
            </a:r>
            <a:r>
              <a:rPr lang="en-US" dirty="0"/>
              <a:t>in addition to his or her official job duties</a:t>
            </a:r>
            <a:r>
              <a:rPr lang="en-US" dirty="0" smtClean="0"/>
              <a:t>; or </a:t>
            </a:r>
          </a:p>
          <a:p>
            <a:pPr marL="745236" lvl="1" indent="-342900" algn="just">
              <a:buFont typeface="Arial" panose="020B0604020202020204" pitchFamily="34" charset="0"/>
              <a:buChar char="•"/>
            </a:pPr>
            <a:r>
              <a:rPr lang="en-US" dirty="0" smtClean="0"/>
              <a:t>an </a:t>
            </a:r>
            <a:r>
              <a:rPr lang="en-US" dirty="0"/>
              <a:t>employee of a school district </a:t>
            </a:r>
            <a:r>
              <a:rPr lang="en-US" dirty="0" smtClean="0"/>
              <a:t>…who </a:t>
            </a:r>
            <a:r>
              <a:rPr lang="en-US" dirty="0"/>
              <a:t>is hired for the specific purpose of serving as a school </a:t>
            </a:r>
            <a:r>
              <a:rPr lang="en-US" dirty="0" smtClean="0"/>
              <a:t>guardian</a:t>
            </a:r>
            <a:r>
              <a:rPr lang="en-US" dirty="0"/>
              <a:t>.</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10</a:t>
            </a:fld>
            <a:endParaRPr lang="en-US" dirty="0"/>
          </a:p>
        </p:txBody>
      </p:sp>
    </p:spTree>
    <p:extLst>
      <p:ext uri="{BB962C8B-B14F-4D97-AF65-F5344CB8AC3E}">
        <p14:creationId xmlns:p14="http://schemas.microsoft.com/office/powerpoint/2010/main" val="1845135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p:txBody>
          <a:bodyPr>
            <a:normAutofit lnSpcReduction="10000"/>
          </a:bodyPr>
          <a:lstStyle/>
          <a:p>
            <a:pPr marL="109728" indent="0" algn="ctr">
              <a:buNone/>
            </a:pPr>
            <a:r>
              <a:rPr lang="en-US" b="1" u="sng" dirty="0" smtClean="0"/>
              <a:t>Senate Bill 7030</a:t>
            </a:r>
          </a:p>
          <a:p>
            <a:pPr marL="452628" indent="-342900" algn="just">
              <a:buFont typeface="Arial" panose="020B0604020202020204" pitchFamily="34" charset="0"/>
              <a:buChar char="•"/>
            </a:pPr>
            <a:r>
              <a:rPr lang="en-US" dirty="0" smtClean="0"/>
              <a:t>A </a:t>
            </a:r>
            <a:r>
              <a:rPr lang="en-US" dirty="0"/>
              <a:t>school district or charter </a:t>
            </a:r>
            <a:r>
              <a:rPr lang="en-US" dirty="0" smtClean="0"/>
              <a:t>school </a:t>
            </a:r>
            <a:r>
              <a:rPr lang="en-US" dirty="0"/>
              <a:t>governing board may contract with a security agency as </a:t>
            </a:r>
            <a:r>
              <a:rPr lang="en-US" dirty="0" smtClean="0"/>
              <a:t>defined </a:t>
            </a:r>
            <a:r>
              <a:rPr lang="en-US" dirty="0"/>
              <a:t>in s. 493.6101(18) to employ as a school security guard </a:t>
            </a:r>
            <a:r>
              <a:rPr lang="en-US" dirty="0" smtClean="0"/>
              <a:t>an </a:t>
            </a:r>
            <a:r>
              <a:rPr lang="en-US" dirty="0"/>
              <a:t>individual who holds a Class “D” </a:t>
            </a:r>
            <a:r>
              <a:rPr lang="en-US" dirty="0" smtClean="0"/>
              <a:t>and Class </a:t>
            </a:r>
            <a:r>
              <a:rPr lang="en-US" dirty="0"/>
              <a:t>“G” license </a:t>
            </a:r>
            <a:r>
              <a:rPr lang="en-US" dirty="0" smtClean="0"/>
              <a:t>pursuant </a:t>
            </a:r>
            <a:r>
              <a:rPr lang="en-US" dirty="0"/>
              <a:t>to chapter 493, provided the following training and </a:t>
            </a:r>
            <a:r>
              <a:rPr lang="en-US" dirty="0" smtClean="0"/>
              <a:t>contractual </a:t>
            </a:r>
            <a:r>
              <a:rPr lang="en-US" dirty="0"/>
              <a:t>conditions are </a:t>
            </a:r>
            <a:r>
              <a:rPr lang="en-US" dirty="0" smtClean="0"/>
              <a:t>met…(refer to statute)…</a:t>
            </a:r>
          </a:p>
          <a:p>
            <a:pPr marL="452628" indent="-342900" algn="just">
              <a:buFont typeface="Arial" panose="020B0604020202020204" pitchFamily="34" charset="0"/>
              <a:buChar char="•"/>
            </a:pPr>
            <a:r>
              <a:rPr lang="en-US" dirty="0" smtClean="0"/>
              <a:t>NOTIFICATION</a:t>
            </a:r>
            <a:r>
              <a:rPr lang="en-US" dirty="0"/>
              <a:t>.—The school district shall notify the </a:t>
            </a:r>
            <a:r>
              <a:rPr lang="en-US" dirty="0" smtClean="0"/>
              <a:t>county </a:t>
            </a:r>
            <a:r>
              <a:rPr lang="en-US" dirty="0"/>
              <a:t>sheriff and the Office of Safe Schools immediately after, </a:t>
            </a:r>
            <a:r>
              <a:rPr lang="en-US" dirty="0" smtClean="0"/>
              <a:t>but </a:t>
            </a:r>
            <a:r>
              <a:rPr lang="en-US" dirty="0"/>
              <a:t>no later than 72 hours </a:t>
            </a:r>
            <a:r>
              <a:rPr lang="en-US" dirty="0" smtClean="0"/>
              <a:t>after: </a:t>
            </a:r>
          </a:p>
          <a:p>
            <a:pPr marL="745236" lvl="1" indent="-342900" algn="just">
              <a:buFont typeface="Arial" panose="020B0604020202020204" pitchFamily="34" charset="0"/>
              <a:buChar char="•"/>
            </a:pPr>
            <a:r>
              <a:rPr lang="en-US" dirty="0" smtClean="0"/>
              <a:t>(a) A </a:t>
            </a:r>
            <a:r>
              <a:rPr lang="en-US" dirty="0"/>
              <a:t>safe-school officer is dismissed for misconduct or is </a:t>
            </a:r>
            <a:r>
              <a:rPr lang="en-US" dirty="0" smtClean="0"/>
              <a:t>otherwise disciplined.</a:t>
            </a:r>
          </a:p>
          <a:p>
            <a:pPr marL="745236" lvl="1" indent="-342900" algn="just">
              <a:buFont typeface="Arial" panose="020B0604020202020204" pitchFamily="34" charset="0"/>
              <a:buChar char="•"/>
            </a:pPr>
            <a:r>
              <a:rPr lang="en-US" dirty="0" smtClean="0"/>
              <a:t>(b)A </a:t>
            </a:r>
            <a:r>
              <a:rPr lang="en-US" dirty="0"/>
              <a:t>safe-school officer discharges his or her firearm in </a:t>
            </a:r>
            <a:r>
              <a:rPr lang="en-US" dirty="0" smtClean="0"/>
              <a:t>the </a:t>
            </a:r>
            <a:r>
              <a:rPr lang="en-US" dirty="0"/>
              <a:t>exercise of the safe-school officer’s duties, other than for </a:t>
            </a:r>
            <a:r>
              <a:rPr lang="en-US" dirty="0" smtClean="0"/>
              <a:t>training </a:t>
            </a:r>
            <a:r>
              <a:rPr lang="en-US" dirty="0"/>
              <a:t>purposes.</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11</a:t>
            </a:fld>
            <a:endParaRPr lang="en-US" dirty="0"/>
          </a:p>
        </p:txBody>
      </p:sp>
    </p:spTree>
    <p:extLst>
      <p:ext uri="{BB962C8B-B14F-4D97-AF65-F5344CB8AC3E}">
        <p14:creationId xmlns:p14="http://schemas.microsoft.com/office/powerpoint/2010/main" val="126007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Senate Bill 7030</a:t>
            </a:r>
          </a:p>
          <a:p>
            <a:pPr marL="452628" indent="-342900" algn="just">
              <a:buFont typeface="Arial" panose="020B0604020202020204" pitchFamily="34" charset="0"/>
              <a:buChar char="•"/>
            </a:pPr>
            <a:r>
              <a:rPr lang="en-US" dirty="0" smtClean="0"/>
              <a:t>Numerous other provisions related to threat assessment team responsibilities, etc.</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12</a:t>
            </a:fld>
            <a:endParaRPr lang="en-US" dirty="0"/>
          </a:p>
        </p:txBody>
      </p:sp>
    </p:spTree>
    <p:extLst>
      <p:ext uri="{BB962C8B-B14F-4D97-AF65-F5344CB8AC3E}">
        <p14:creationId xmlns:p14="http://schemas.microsoft.com/office/powerpoint/2010/main" val="3077596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Dangerous ESE Students</a:t>
            </a:r>
            <a:endParaRPr lang="en-US" dirty="0"/>
          </a:p>
        </p:txBody>
      </p:sp>
      <p:sp>
        <p:nvSpPr>
          <p:cNvPr id="2" name="Content Placeholder 1"/>
          <p:cNvSpPr>
            <a:spLocks noGrp="1"/>
          </p:cNvSpPr>
          <p:nvPr>
            <p:ph idx="1"/>
          </p:nvPr>
        </p:nvSpPr>
        <p:spPr/>
        <p:txBody>
          <a:bodyPr>
            <a:normAutofit lnSpcReduction="10000"/>
          </a:bodyPr>
          <a:lstStyle/>
          <a:p>
            <a:pPr marL="109728" indent="0" algn="ctr">
              <a:buNone/>
            </a:pPr>
            <a:r>
              <a:rPr lang="en-US" b="1" u="sng" dirty="0" smtClean="0"/>
              <a:t>FAPE</a:t>
            </a:r>
            <a:endParaRPr lang="en-US" b="1" u="sng" dirty="0"/>
          </a:p>
          <a:p>
            <a:pPr marL="452628" indent="-342900" algn="just">
              <a:buFont typeface="Arial" panose="020B0604020202020204" pitchFamily="34" charset="0"/>
              <a:buChar char="•"/>
            </a:pPr>
            <a:r>
              <a:rPr lang="en-US" dirty="0"/>
              <a:t>Hypothetical: </a:t>
            </a:r>
            <a:r>
              <a:rPr lang="en-US" dirty="0" smtClean="0"/>
              <a:t>a </a:t>
            </a:r>
            <a:r>
              <a:rPr lang="en-US" dirty="0"/>
              <a:t>threat assessment team meets and determines that an ESE student poses as a threat to himself/herself and others</a:t>
            </a:r>
            <a:r>
              <a:rPr lang="en-US" dirty="0" smtClean="0"/>
              <a:t>. Threat assessment team confirms the threat and says the student should be reassigned to another location or have other restrictions applied?</a:t>
            </a:r>
          </a:p>
          <a:p>
            <a:pPr marL="452628" indent="-342900" algn="just">
              <a:buFont typeface="Arial" panose="020B0604020202020204" pitchFamily="34" charset="0"/>
              <a:buChar char="•"/>
            </a:pPr>
            <a:r>
              <a:rPr lang="en-US" dirty="0" smtClean="0"/>
              <a:t>But…we have an obligation to educate dangerous and violent students under the IDEA.</a:t>
            </a:r>
          </a:p>
          <a:p>
            <a:pPr marL="452628" indent="-342900" algn="just">
              <a:buFont typeface="Arial" panose="020B0604020202020204" pitchFamily="34" charset="0"/>
              <a:buChar char="•"/>
            </a:pPr>
            <a:r>
              <a:rPr lang="en-US" dirty="0" smtClean="0"/>
              <a:t>In fact, pursuant </a:t>
            </a:r>
            <a:r>
              <a:rPr lang="en-US" dirty="0"/>
              <a:t>to the IDEA, a District is prohibited from unilaterally changing a student’s placement (commonly referred to as “stay-put”), even though the student presents as an imminent threat to the safety and wellbeing of others.  20 U.S.C. §1415(j). </a:t>
            </a:r>
            <a:endParaRPr lang="en-US" dirty="0" smtClean="0"/>
          </a:p>
          <a:p>
            <a:pPr marL="452628" indent="-342900" algn="just">
              <a:buFont typeface="Arial" panose="020B0604020202020204" pitchFamily="34" charset="0"/>
              <a:buChar char="•"/>
            </a:pPr>
            <a:r>
              <a:rPr lang="en-US" dirty="0" smtClean="0"/>
              <a:t>So…what can we do? </a:t>
            </a:r>
            <a:endParaRPr lang="en-US" dirty="0"/>
          </a:p>
          <a:p>
            <a:pPr marL="109728" indent="0">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13</a:t>
            </a:fld>
            <a:endParaRPr lang="en-US" dirty="0"/>
          </a:p>
        </p:txBody>
      </p:sp>
    </p:spTree>
    <p:extLst>
      <p:ext uri="{BB962C8B-B14F-4D97-AF65-F5344CB8AC3E}">
        <p14:creationId xmlns:p14="http://schemas.microsoft.com/office/powerpoint/2010/main" val="23165090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Dangerous ESE Students</a:t>
            </a:r>
            <a:endParaRPr lang="en-US" dirty="0"/>
          </a:p>
        </p:txBody>
      </p:sp>
      <p:sp>
        <p:nvSpPr>
          <p:cNvPr id="2" name="Content Placeholder 1"/>
          <p:cNvSpPr>
            <a:spLocks noGrp="1"/>
          </p:cNvSpPr>
          <p:nvPr>
            <p:ph idx="1"/>
          </p:nvPr>
        </p:nvSpPr>
        <p:spPr>
          <a:xfrm>
            <a:off x="822959" y="1845734"/>
            <a:ext cx="7543801" cy="4402666"/>
          </a:xfrm>
        </p:spPr>
        <p:txBody>
          <a:bodyPr>
            <a:normAutofit fontScale="92500" lnSpcReduction="10000"/>
          </a:bodyPr>
          <a:lstStyle/>
          <a:p>
            <a:pPr marL="109728" indent="0" algn="ctr">
              <a:buNone/>
            </a:pPr>
            <a:r>
              <a:rPr lang="en-US" b="1" u="sng" dirty="0" smtClean="0"/>
              <a:t>What are the Options?</a:t>
            </a:r>
            <a:endParaRPr lang="en-US" b="1" u="sng" dirty="0"/>
          </a:p>
          <a:p>
            <a:pPr marL="452628" indent="-342900" algn="just">
              <a:buFont typeface="Arial" panose="020B0604020202020204" pitchFamily="34" charset="0"/>
              <a:buChar char="•"/>
            </a:pPr>
            <a:r>
              <a:rPr lang="en-US" dirty="0" smtClean="0"/>
              <a:t>Case law </a:t>
            </a:r>
            <a:r>
              <a:rPr lang="en-US" dirty="0"/>
              <a:t>from the United States Supreme Court makes clear that </a:t>
            </a:r>
            <a:r>
              <a:rPr lang="en-US" dirty="0" smtClean="0"/>
              <a:t>a District may </a:t>
            </a:r>
            <a:r>
              <a:rPr lang="en-US" dirty="0"/>
              <a:t>bring a civil action to request that the Court enjoin </a:t>
            </a:r>
            <a:r>
              <a:rPr lang="en-US" dirty="0" smtClean="0"/>
              <a:t>a student </a:t>
            </a:r>
            <a:r>
              <a:rPr lang="en-US" dirty="0"/>
              <a:t>from attending school - even in the absence of an agreement between the parties. </a:t>
            </a:r>
            <a:r>
              <a:rPr lang="en-US" u="sng" dirty="0"/>
              <a:t>Honig v. Doe</a:t>
            </a:r>
            <a:r>
              <a:rPr lang="en-US" dirty="0"/>
              <a:t>, 484 U.S. 305, 108 S. Ct. 592, 98 L. Ed. 2d 686 (1988).  </a:t>
            </a:r>
            <a:endParaRPr lang="en-US" dirty="0" smtClean="0"/>
          </a:p>
          <a:p>
            <a:pPr marL="452628" indent="-342900" algn="just">
              <a:buFont typeface="Arial" panose="020B0604020202020204" pitchFamily="34" charset="0"/>
              <a:buChar char="•"/>
            </a:pPr>
            <a:r>
              <a:rPr lang="en-US" dirty="0" smtClean="0"/>
              <a:t>In </a:t>
            </a:r>
            <a:r>
              <a:rPr lang="en-US" dirty="0"/>
              <a:t>order to obtain such an injunction, </a:t>
            </a:r>
            <a:r>
              <a:rPr lang="en-US" dirty="0" smtClean="0"/>
              <a:t>a District </a:t>
            </a:r>
            <a:r>
              <a:rPr lang="en-US" dirty="0"/>
              <a:t>is required to demonstrate that maintaining </a:t>
            </a:r>
            <a:r>
              <a:rPr lang="en-US" dirty="0" smtClean="0"/>
              <a:t>the student </a:t>
            </a:r>
            <a:r>
              <a:rPr lang="en-US" dirty="0"/>
              <a:t>in </a:t>
            </a:r>
            <a:r>
              <a:rPr lang="en-US" dirty="0" smtClean="0"/>
              <a:t>their </a:t>
            </a:r>
            <a:r>
              <a:rPr lang="en-US" dirty="0"/>
              <a:t>current placement is substantially likely to result in injury to himself or others. </a:t>
            </a:r>
            <a:r>
              <a:rPr lang="en-US" u="sng" dirty="0"/>
              <a:t>Id</a:t>
            </a:r>
            <a:r>
              <a:rPr lang="en-US" dirty="0"/>
              <a:t>. </a:t>
            </a:r>
            <a:endParaRPr lang="en-US" dirty="0" smtClean="0"/>
          </a:p>
          <a:p>
            <a:pPr marL="452628" indent="-342900" algn="just">
              <a:buFont typeface="Arial" panose="020B0604020202020204" pitchFamily="34" charset="0"/>
              <a:buChar char="•"/>
            </a:pPr>
            <a:r>
              <a:rPr lang="en-US" dirty="0" smtClean="0"/>
              <a:t>The District </a:t>
            </a:r>
            <a:r>
              <a:rPr lang="en-US" dirty="0"/>
              <a:t>is not required to exhaust IDEA administrative remedies prior to applying to </a:t>
            </a:r>
            <a:r>
              <a:rPr lang="en-US" dirty="0" smtClean="0"/>
              <a:t>the </a:t>
            </a:r>
            <a:r>
              <a:rPr lang="en-US" dirty="0"/>
              <a:t>Court for an injunction. </a:t>
            </a:r>
            <a:r>
              <a:rPr lang="en-US" u="sng" dirty="0"/>
              <a:t>Gadsden City Bd. of Educ. v. B.P.</a:t>
            </a:r>
            <a:r>
              <a:rPr lang="en-US" dirty="0"/>
              <a:t>, 3 F. Supp. 2d 1299, 1304 (N.D. Ala. 1998)(“… school officials may need immediate authority to enjoin a child who is scheduled to return from a suspension in less than twenty-four hours</a:t>
            </a:r>
            <a:r>
              <a:rPr lang="en-US" dirty="0" smtClean="0"/>
              <a:t>”).</a:t>
            </a:r>
          </a:p>
          <a:p>
            <a:pPr marL="452628" indent="-342900" algn="just">
              <a:buFont typeface="Arial" panose="020B0604020202020204" pitchFamily="34" charset="0"/>
              <a:buChar char="•"/>
            </a:pPr>
            <a:r>
              <a:rPr lang="en-US" dirty="0" smtClean="0"/>
              <a:t>Let’s discuss the process and how to apply for an injunction.</a:t>
            </a:r>
          </a:p>
          <a:p>
            <a:pPr marL="109728" indent="0">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14</a:t>
            </a:fld>
            <a:endParaRPr lang="en-US" dirty="0"/>
          </a:p>
        </p:txBody>
      </p:sp>
    </p:spTree>
    <p:extLst>
      <p:ext uri="{BB962C8B-B14F-4D97-AF65-F5344CB8AC3E}">
        <p14:creationId xmlns:p14="http://schemas.microsoft.com/office/powerpoint/2010/main" val="311602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a:bodyPr>
          <a:lstStyle/>
          <a:p>
            <a:pPr marL="109728" indent="0">
              <a:buNone/>
            </a:pPr>
            <a:r>
              <a:rPr lang="en-US" b="1" dirty="0" smtClean="0"/>
              <a:t>What else is out there?</a:t>
            </a:r>
            <a:endParaRPr lang="en-US" b="1" dirty="0"/>
          </a:p>
          <a:p>
            <a:pPr marL="109728" indent="0">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15</a:t>
            </a:fld>
            <a:endParaRPr lang="en-US" dirty="0"/>
          </a:p>
        </p:txBody>
      </p:sp>
    </p:spTree>
    <p:extLst>
      <p:ext uri="{BB962C8B-B14F-4D97-AF65-F5344CB8AC3E}">
        <p14:creationId xmlns:p14="http://schemas.microsoft.com/office/powerpoint/2010/main" val="2395840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fontScale="85000" lnSpcReduction="20000"/>
          </a:bodyPr>
          <a:lstStyle/>
          <a:p>
            <a:pPr marL="109728" indent="0" algn="ctr">
              <a:buNone/>
            </a:pPr>
            <a:r>
              <a:rPr lang="en-US" b="1" u="sng" dirty="0" smtClean="0"/>
              <a:t>Reasonable Force</a:t>
            </a:r>
          </a:p>
          <a:p>
            <a:pPr algn="just"/>
            <a:r>
              <a:rPr lang="en-US" dirty="0"/>
              <a:t>1006.11 Standards for use of reasonable force</a:t>
            </a:r>
            <a:r>
              <a:rPr lang="en-US" dirty="0" smtClean="0"/>
              <a:t>.—</a:t>
            </a:r>
          </a:p>
          <a:p>
            <a:pPr algn="just"/>
            <a:r>
              <a:rPr lang="en-US" dirty="0" smtClean="0"/>
              <a:t>(</a:t>
            </a:r>
            <a:r>
              <a:rPr lang="en-US" dirty="0"/>
              <a:t>1) </a:t>
            </a:r>
            <a:r>
              <a:rPr lang="en-US" b="1" i="1" u="sng" dirty="0"/>
              <a:t>The State Board of Education shall adopt standards for the use of reasonable force by district school board personnel to maintain a safe and orderly learning environment</a:t>
            </a:r>
            <a:r>
              <a:rPr lang="en-US" dirty="0"/>
              <a:t>. Such standards shall be distributed to each school in the state and shall provide guidance to district school board personnel in receiving the limitations on liability specified in subsection (2).</a:t>
            </a:r>
          </a:p>
          <a:p>
            <a:pPr algn="just"/>
            <a:r>
              <a:rPr lang="en-US" dirty="0"/>
              <a:t>(2) Except in the case of excessive force or cruel and unusual punishment, a teacher or other member of the instructional staff, a principal or the principal’s designated representative, or a school bus driver </a:t>
            </a:r>
            <a:r>
              <a:rPr lang="en-US" b="1" i="1" u="sng" dirty="0"/>
              <a:t>shall not be civilly or criminally liable for any action carried out in conformity with the State Board of Education and district school board rules regarding the control, discipline, suspension, and expulsion of students</a:t>
            </a:r>
            <a:r>
              <a:rPr lang="en-US" b="1" i="1" dirty="0"/>
              <a:t>, </a:t>
            </a:r>
            <a:r>
              <a:rPr lang="en-US" dirty="0"/>
              <a:t>including, but not limited to, any exercise of authority under s. </a:t>
            </a:r>
            <a:r>
              <a:rPr lang="en-US" dirty="0">
                <a:hlinkClick r:id="rId2"/>
              </a:rPr>
              <a:t>1003.32</a:t>
            </a:r>
            <a:r>
              <a:rPr lang="en-US" dirty="0"/>
              <a:t> or s. </a:t>
            </a:r>
            <a:r>
              <a:rPr lang="en-US" dirty="0">
                <a:hlinkClick r:id="rId3"/>
              </a:rPr>
              <a:t>1006.09</a:t>
            </a:r>
            <a:r>
              <a:rPr lang="en-US" dirty="0" smtClean="0"/>
              <a:t>.</a:t>
            </a:r>
          </a:p>
          <a:p>
            <a:pPr algn="just"/>
            <a:endParaRPr lang="en-US" dirty="0" smtClean="0"/>
          </a:p>
          <a:p>
            <a:pPr marL="201168" lvl="1" indent="0" algn="just">
              <a:buNone/>
            </a:pPr>
            <a:r>
              <a:rPr lang="en-US" dirty="0" smtClean="0"/>
              <a:t>(Practice tip: think about this as an affirmative defense in cases)</a:t>
            </a:r>
            <a:endParaRPr lang="en-US" dirty="0"/>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16</a:t>
            </a:fld>
            <a:endParaRPr lang="en-US" dirty="0"/>
          </a:p>
        </p:txBody>
      </p:sp>
    </p:spTree>
    <p:extLst>
      <p:ext uri="{BB962C8B-B14F-4D97-AF65-F5344CB8AC3E}">
        <p14:creationId xmlns:p14="http://schemas.microsoft.com/office/powerpoint/2010/main" val="1941690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Reasonable Force</a:t>
            </a:r>
          </a:p>
          <a:p>
            <a:pPr algn="just">
              <a:buFont typeface="Arial" panose="020B0604020202020204" pitchFamily="34" charset="0"/>
              <a:buChar char="•"/>
            </a:pPr>
            <a:r>
              <a:rPr lang="en-US" dirty="0" smtClean="0"/>
              <a:t>The State Board of Education has not adopted standards. </a:t>
            </a:r>
            <a:endParaRPr lang="en-US" dirty="0" smtClean="0"/>
          </a:p>
          <a:p>
            <a:pPr algn="just">
              <a:buFont typeface="Arial" panose="020B0604020202020204" pitchFamily="34" charset="0"/>
              <a:buChar char="•"/>
            </a:pPr>
            <a:r>
              <a:rPr lang="en-US" dirty="0" smtClean="0"/>
              <a:t>Proposed </a:t>
            </a:r>
            <a:r>
              <a:rPr lang="en-US" dirty="0" smtClean="0"/>
              <a:t>Rule 6A-6.05271 (Standards for the Use of Reasonable Force) was withdrawn in 2009.</a:t>
            </a:r>
          </a:p>
          <a:p>
            <a:pPr lvl="1" algn="just"/>
            <a:r>
              <a:rPr lang="en-US" dirty="0"/>
              <a:t>Source: https://www.flrules.org/gateway/ruleNo.asp?id=6A-6.05271</a:t>
            </a:r>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17</a:t>
            </a:fld>
            <a:endParaRPr lang="en-US" dirty="0"/>
          </a:p>
        </p:txBody>
      </p:sp>
    </p:spTree>
    <p:extLst>
      <p:ext uri="{BB962C8B-B14F-4D97-AF65-F5344CB8AC3E}">
        <p14:creationId xmlns:p14="http://schemas.microsoft.com/office/powerpoint/2010/main" val="2577471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Reasonable Force</a:t>
            </a:r>
          </a:p>
          <a:p>
            <a:pPr algn="just"/>
            <a:r>
              <a:rPr lang="en-US" dirty="0" smtClean="0"/>
              <a:t>What other </a:t>
            </a:r>
            <a:r>
              <a:rPr lang="en-US" dirty="0" smtClean="0"/>
              <a:t>guidance on reasonable force?</a:t>
            </a:r>
            <a:endParaRPr lang="en-US" dirty="0" smtClean="0"/>
          </a:p>
          <a:p>
            <a:pPr algn="just"/>
            <a:r>
              <a:rPr lang="en-US" dirty="0"/>
              <a:t>RECOMMENDATIONS ON THE USE OF REASONABLE FORCE BY SCHOOL PERSONNEL A REPORT OF THE FLORIDA EDUCATION STANDARDS COMMISSION AND FLORIDA EDUCATION PRACTICES </a:t>
            </a:r>
            <a:r>
              <a:rPr lang="en-US" dirty="0" smtClean="0"/>
              <a:t>COMMISSION (May 20, 1997)</a:t>
            </a:r>
          </a:p>
          <a:p>
            <a:pPr lvl="1" algn="just"/>
            <a:r>
              <a:rPr lang="en-US" dirty="0" smtClean="0"/>
              <a:t>“</a:t>
            </a:r>
            <a:r>
              <a:rPr lang="en-US" dirty="0"/>
              <a:t>The 1996 Florida Legislature directed the Florida Education Standards Commission and the Florida Education Practices Commission to develop standards for the use of reasonable force by school personnel pursuant to Sections 232.27(1)(i) &amp; 232.273, Florida Statutes</a:t>
            </a:r>
            <a:r>
              <a:rPr lang="en-US" dirty="0" smtClean="0"/>
              <a:t>.”</a:t>
            </a:r>
            <a:endParaRPr lang="en-US" dirty="0"/>
          </a:p>
          <a:p>
            <a:pPr algn="just"/>
            <a:r>
              <a:rPr lang="en-US" dirty="0"/>
              <a:t>Source: http://www.fldoe.org/core/fileparse.php/7725/urlt/0072458-force.pdf</a:t>
            </a:r>
            <a:endParaRPr lang="en-US" dirty="0" smtClean="0"/>
          </a:p>
          <a:p>
            <a:pPr algn="just"/>
            <a:endParaRPr lang="en-US" dirty="0" smtClean="0"/>
          </a:p>
          <a:p>
            <a:pPr algn="just"/>
            <a:endParaRPr lang="en-US" dirty="0"/>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18</a:t>
            </a:fld>
            <a:endParaRPr lang="en-US" dirty="0"/>
          </a:p>
        </p:txBody>
      </p:sp>
    </p:spTree>
    <p:extLst>
      <p:ext uri="{BB962C8B-B14F-4D97-AF65-F5344CB8AC3E}">
        <p14:creationId xmlns:p14="http://schemas.microsoft.com/office/powerpoint/2010/main" val="2244752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lnSpcReduction="10000"/>
          </a:bodyPr>
          <a:lstStyle/>
          <a:p>
            <a:pPr marL="109728" indent="0" algn="ctr">
              <a:buNone/>
            </a:pPr>
            <a:r>
              <a:rPr lang="en-US" b="1" u="sng" dirty="0" smtClean="0"/>
              <a:t>1997 Recommendations</a:t>
            </a:r>
          </a:p>
          <a:p>
            <a:pPr algn="just"/>
            <a:r>
              <a:rPr lang="en-US" dirty="0"/>
              <a:t>The use of reasonable force is permitted to protect the student from: </a:t>
            </a:r>
            <a:endParaRPr lang="en-US" dirty="0" smtClean="0"/>
          </a:p>
          <a:p>
            <a:pPr algn="just"/>
            <a:r>
              <a:rPr lang="en-US" dirty="0" smtClean="0"/>
              <a:t>a. conditions </a:t>
            </a:r>
            <a:r>
              <a:rPr lang="en-US" dirty="0"/>
              <a:t>harmful to learning, </a:t>
            </a:r>
            <a:endParaRPr lang="en-US" dirty="0" smtClean="0"/>
          </a:p>
          <a:p>
            <a:pPr algn="just"/>
            <a:r>
              <a:rPr lang="en-US" dirty="0" smtClean="0"/>
              <a:t>b. conditions </a:t>
            </a:r>
            <a:r>
              <a:rPr lang="en-US" dirty="0"/>
              <a:t>harmful to student’s mental health, </a:t>
            </a:r>
            <a:endParaRPr lang="en-US" dirty="0" smtClean="0"/>
          </a:p>
          <a:p>
            <a:pPr algn="just"/>
            <a:r>
              <a:rPr lang="en-US" dirty="0" smtClean="0"/>
              <a:t>c. conditions </a:t>
            </a:r>
            <a:r>
              <a:rPr lang="en-US" dirty="0"/>
              <a:t>harmful to student’s physical health, </a:t>
            </a:r>
            <a:endParaRPr lang="en-US" dirty="0" smtClean="0"/>
          </a:p>
          <a:p>
            <a:pPr algn="just"/>
            <a:r>
              <a:rPr lang="en-US" dirty="0" smtClean="0"/>
              <a:t>d. conditions </a:t>
            </a:r>
            <a:r>
              <a:rPr lang="en-US" dirty="0"/>
              <a:t>harmful to safety, and </a:t>
            </a:r>
            <a:endParaRPr lang="en-US" dirty="0" smtClean="0"/>
          </a:p>
          <a:p>
            <a:pPr algn="just"/>
            <a:r>
              <a:rPr lang="en-US" dirty="0" smtClean="0"/>
              <a:t>e. harm </a:t>
            </a:r>
            <a:r>
              <a:rPr lang="en-US" dirty="0"/>
              <a:t>and/or injury to self, school personnel, and others.</a:t>
            </a:r>
            <a:endParaRPr lang="en-US" dirty="0" smtClean="0"/>
          </a:p>
          <a:p>
            <a:pPr algn="just"/>
            <a:endParaRPr lang="en-US" dirty="0"/>
          </a:p>
          <a:p>
            <a:pPr marL="109728" indent="0" algn="just">
              <a:buNone/>
            </a:pPr>
            <a:r>
              <a:rPr lang="en-US" dirty="0"/>
              <a:t>Source: http://www.fldoe.org/core/fileparse.php/7725/urlt/0072458-force.pdf</a:t>
            </a:r>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19</a:t>
            </a:fld>
            <a:endParaRPr lang="en-US" dirty="0"/>
          </a:p>
        </p:txBody>
      </p:sp>
    </p:spTree>
    <p:extLst>
      <p:ext uri="{BB962C8B-B14F-4D97-AF65-F5344CB8AC3E}">
        <p14:creationId xmlns:p14="http://schemas.microsoft.com/office/powerpoint/2010/main" val="370243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Violence on School Campuses </a:t>
            </a:r>
            <a:r>
              <a:rPr lang="en-US" sz="3200" dirty="0" smtClean="0"/>
              <a:t>A </a:t>
            </a:r>
            <a:r>
              <a:rPr lang="en-US" sz="3200" dirty="0"/>
              <a:t>Legal Update</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algn="ctr"/>
            <a:r>
              <a:rPr lang="en-US" dirty="0" smtClean="0"/>
              <a:t>A little about me…</a:t>
            </a:r>
            <a:endParaRPr lang="en-US" dirty="0"/>
          </a:p>
        </p:txBody>
      </p:sp>
      <p:sp>
        <p:nvSpPr>
          <p:cNvPr id="4" name="Slide Number Placeholder 3"/>
          <p:cNvSpPr>
            <a:spLocks noGrp="1"/>
          </p:cNvSpPr>
          <p:nvPr>
            <p:ph type="sldNum" sz="quarter" idx="12"/>
          </p:nvPr>
        </p:nvSpPr>
        <p:spPr/>
        <p:txBody>
          <a:bodyPr/>
          <a:lstStyle/>
          <a:p>
            <a:fld id="{B70A9EA3-D94B-4417-8484-288CC6BDEC55}" type="slidenum">
              <a:rPr lang="en-US" smtClean="0"/>
              <a:pPr/>
              <a:t>2</a:t>
            </a:fld>
            <a:endParaRPr lang="en-US" dirty="0"/>
          </a:p>
        </p:txBody>
      </p:sp>
    </p:spTree>
    <p:extLst>
      <p:ext uri="{BB962C8B-B14F-4D97-AF65-F5344CB8AC3E}">
        <p14:creationId xmlns:p14="http://schemas.microsoft.com/office/powerpoint/2010/main" val="10439835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228601" y="1845734"/>
            <a:ext cx="8763000" cy="4402666"/>
          </a:xfrm>
        </p:spPr>
        <p:txBody>
          <a:bodyPr>
            <a:normAutofit fontScale="92500" lnSpcReduction="10000"/>
          </a:bodyPr>
          <a:lstStyle/>
          <a:p>
            <a:pPr marL="109728" indent="0" algn="ctr">
              <a:buNone/>
            </a:pPr>
            <a:r>
              <a:rPr lang="en-US" b="1" u="sng" dirty="0" smtClean="0"/>
              <a:t>1997 Recommendations</a:t>
            </a:r>
          </a:p>
          <a:p>
            <a:pPr algn="just"/>
            <a:r>
              <a:rPr lang="en-US" dirty="0"/>
              <a:t>While use of physical force may be needed, alternatives should be attempted, time permitting. </a:t>
            </a:r>
            <a:endParaRPr lang="en-US" dirty="0" smtClean="0"/>
          </a:p>
          <a:p>
            <a:pPr algn="just"/>
            <a:r>
              <a:rPr lang="en-US" dirty="0" smtClean="0"/>
              <a:t>Whether </a:t>
            </a:r>
            <a:r>
              <a:rPr lang="en-US" dirty="0"/>
              <a:t>or not force is reasonable may be determined using a set of guidelines that would include but not be limited to: </a:t>
            </a:r>
            <a:endParaRPr lang="en-US" dirty="0" smtClean="0"/>
          </a:p>
          <a:p>
            <a:pPr lvl="1" algn="just"/>
            <a:r>
              <a:rPr lang="en-US" dirty="0" smtClean="0"/>
              <a:t>a. severity </a:t>
            </a:r>
            <a:r>
              <a:rPr lang="en-US" dirty="0"/>
              <a:t>of offenses, </a:t>
            </a:r>
            <a:endParaRPr lang="en-US" dirty="0" smtClean="0"/>
          </a:p>
          <a:p>
            <a:pPr lvl="1" algn="just"/>
            <a:r>
              <a:rPr lang="en-US" dirty="0" smtClean="0"/>
              <a:t>b. size </a:t>
            </a:r>
            <a:r>
              <a:rPr lang="en-US" dirty="0"/>
              <a:t>and physical condition of participants, </a:t>
            </a:r>
            <a:endParaRPr lang="en-US" dirty="0" smtClean="0"/>
          </a:p>
          <a:p>
            <a:pPr lvl="1" algn="just"/>
            <a:r>
              <a:rPr lang="en-US" dirty="0" smtClean="0"/>
              <a:t>c. patterns </a:t>
            </a:r>
            <a:r>
              <a:rPr lang="en-US" dirty="0"/>
              <a:t>of behavior, </a:t>
            </a:r>
            <a:endParaRPr lang="en-US" dirty="0" smtClean="0"/>
          </a:p>
          <a:p>
            <a:pPr lvl="1" algn="just"/>
            <a:r>
              <a:rPr lang="en-US" dirty="0" smtClean="0"/>
              <a:t>d. potential </a:t>
            </a:r>
            <a:r>
              <a:rPr lang="en-US" dirty="0"/>
              <a:t>danger, physical and other, </a:t>
            </a:r>
            <a:endParaRPr lang="en-US" dirty="0" smtClean="0"/>
          </a:p>
          <a:p>
            <a:pPr lvl="1" algn="just"/>
            <a:r>
              <a:rPr lang="en-US" dirty="0" smtClean="0"/>
              <a:t>e. availability </a:t>
            </a:r>
            <a:r>
              <a:rPr lang="en-US" dirty="0"/>
              <a:t>of assistance, and </a:t>
            </a:r>
            <a:endParaRPr lang="en-US" dirty="0" smtClean="0"/>
          </a:p>
          <a:p>
            <a:pPr lvl="1" algn="just"/>
            <a:r>
              <a:rPr lang="en-US" dirty="0" smtClean="0"/>
              <a:t>f. actions </a:t>
            </a:r>
            <a:r>
              <a:rPr lang="en-US" dirty="0"/>
              <a:t>taken prior to use of physical force. </a:t>
            </a:r>
            <a:endParaRPr lang="en-US" dirty="0" smtClean="0"/>
          </a:p>
          <a:p>
            <a:pPr algn="just"/>
            <a:r>
              <a:rPr lang="en-US" dirty="0" smtClean="0"/>
              <a:t>Reasonable </a:t>
            </a:r>
            <a:r>
              <a:rPr lang="en-US" dirty="0"/>
              <a:t>force cannot be excessive or cruel or unusual in nature. Physical force being used should cease upon the restoration of a safe and orderly environment. </a:t>
            </a:r>
            <a:endParaRPr lang="en-US" dirty="0" smtClean="0"/>
          </a:p>
          <a:p>
            <a:pPr algn="just"/>
            <a:r>
              <a:rPr lang="en-US" dirty="0"/>
              <a:t>Source: http://www.fldoe.org/core/fileparse.php/7725/urlt/0072458-force.pdf</a:t>
            </a:r>
          </a:p>
          <a:p>
            <a:pPr algn="just"/>
            <a:endParaRPr lang="en-US" dirty="0"/>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20</a:t>
            </a:fld>
            <a:endParaRPr lang="en-US" dirty="0"/>
          </a:p>
        </p:txBody>
      </p:sp>
    </p:spTree>
    <p:extLst>
      <p:ext uri="{BB962C8B-B14F-4D97-AF65-F5344CB8AC3E}">
        <p14:creationId xmlns:p14="http://schemas.microsoft.com/office/powerpoint/2010/main" val="255347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1997 Recommendations</a:t>
            </a:r>
          </a:p>
          <a:p>
            <a:pPr algn="just"/>
            <a:r>
              <a:rPr lang="en-US" dirty="0" smtClean="0"/>
              <a:t>How about a definition:</a:t>
            </a:r>
          </a:p>
          <a:p>
            <a:pPr algn="just"/>
            <a:r>
              <a:rPr lang="en-US" dirty="0" smtClean="0"/>
              <a:t>Reasonable </a:t>
            </a:r>
            <a:r>
              <a:rPr lang="en-US" dirty="0"/>
              <a:t>Force: For the purposes of Section 232.27(1)(i) &amp; 232.273, Florida Statutes, reasonable force shall be defined as: </a:t>
            </a:r>
            <a:r>
              <a:rPr lang="en-US" b="1" i="1" u="sng" dirty="0"/>
              <a:t>appropriate professional conduct including physical force as necessary to maintain a safe and orderly learning environment</a:t>
            </a:r>
            <a:r>
              <a:rPr lang="en-US" dirty="0"/>
              <a:t>.</a:t>
            </a:r>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21</a:t>
            </a:fld>
            <a:endParaRPr lang="en-US" dirty="0"/>
          </a:p>
        </p:txBody>
      </p:sp>
    </p:spTree>
    <p:extLst>
      <p:ext uri="{BB962C8B-B14F-4D97-AF65-F5344CB8AC3E}">
        <p14:creationId xmlns:p14="http://schemas.microsoft.com/office/powerpoint/2010/main" val="3390098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822959" y="1845734"/>
            <a:ext cx="7543801" cy="4478866"/>
          </a:xfrm>
        </p:spPr>
        <p:txBody>
          <a:bodyPr>
            <a:normAutofit fontScale="77500" lnSpcReduction="20000"/>
          </a:bodyPr>
          <a:lstStyle/>
          <a:p>
            <a:pPr marL="109728" indent="0" algn="ctr">
              <a:buNone/>
            </a:pPr>
            <a:r>
              <a:rPr lang="en-US" b="1" u="sng" dirty="0" smtClean="0"/>
              <a:t>Reasonable Force</a:t>
            </a:r>
          </a:p>
          <a:p>
            <a:pPr algn="just"/>
            <a:r>
              <a:rPr lang="en-US" dirty="0" smtClean="0"/>
              <a:t>What about criminal statutes?</a:t>
            </a:r>
          </a:p>
          <a:p>
            <a:pPr algn="just"/>
            <a:r>
              <a:rPr lang="en-US" dirty="0"/>
              <a:t>776.012 Use or threatened use of force in defense of person</a:t>
            </a:r>
            <a:r>
              <a:rPr lang="en-US" dirty="0" smtClean="0"/>
              <a:t>.—</a:t>
            </a:r>
          </a:p>
          <a:p>
            <a:pPr algn="just"/>
            <a:r>
              <a:rPr lang="en-US" dirty="0" smtClean="0"/>
              <a:t>(</a:t>
            </a:r>
            <a:r>
              <a:rPr lang="en-US" dirty="0"/>
              <a:t>1) A person is justified in using or threatening to use force, except deadly force, against another when and to the extent that the person reasonably believes that such conduct is necessary to defend himself or herself or another against the other’s imminent use of unlawful force. A person who uses or threatens to use force in accordance with this subsection does not have a duty to retreat before using or threatening to use such force.</a:t>
            </a:r>
          </a:p>
          <a:p>
            <a:pPr algn="just"/>
            <a:r>
              <a:rPr lang="en-US" dirty="0"/>
              <a:t>(2) A person is justified in using or threatening to use deadly force if he or she reasonably believes that using or threatening to use such force is necessary to prevent imminent death or great bodily harm to himself or herself or another or to prevent the imminent commission of a forcible felony. A person who uses or threatens to use deadly force in accordance with this subsection does not have a duty to retreat and has the right to stand his or her ground if the person using or threatening to use the deadly force is not engaged in a criminal activity and is in a place where he or she has a right to be</a:t>
            </a:r>
            <a:r>
              <a:rPr lang="en-US" dirty="0" smtClean="0"/>
              <a:t>.</a:t>
            </a:r>
          </a:p>
          <a:p>
            <a:pPr algn="just"/>
            <a:endParaRPr lang="en-US" dirty="0"/>
          </a:p>
          <a:p>
            <a:pPr algn="just"/>
            <a:r>
              <a:rPr lang="en-US" dirty="0" smtClean="0"/>
              <a:t>Note: how does this apply when armed school employees feel threatened?</a:t>
            </a:r>
            <a:endParaRPr lang="en-US" dirty="0"/>
          </a:p>
          <a:p>
            <a:pPr algn="just"/>
            <a:endParaRPr lang="en-US" dirty="0" smtClean="0"/>
          </a:p>
          <a:p>
            <a:pPr algn="just"/>
            <a:endParaRPr lang="en-US" dirty="0"/>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22</a:t>
            </a:fld>
            <a:endParaRPr lang="en-US" dirty="0"/>
          </a:p>
        </p:txBody>
      </p:sp>
    </p:spTree>
    <p:extLst>
      <p:ext uri="{BB962C8B-B14F-4D97-AF65-F5344CB8AC3E}">
        <p14:creationId xmlns:p14="http://schemas.microsoft.com/office/powerpoint/2010/main" val="3291236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Reasonable Force</a:t>
            </a:r>
          </a:p>
          <a:p>
            <a:pPr algn="just"/>
            <a:r>
              <a:rPr lang="en-US" dirty="0" smtClean="0"/>
              <a:t>Check Board Policy and Student Codes of Conduct!</a:t>
            </a:r>
            <a:endParaRPr lang="en-US" dirty="0"/>
          </a:p>
          <a:p>
            <a:pPr algn="just"/>
            <a:endParaRPr lang="en-US" dirty="0" smtClean="0"/>
          </a:p>
          <a:p>
            <a:pPr algn="just"/>
            <a:endParaRPr lang="en-US" dirty="0"/>
          </a:p>
          <a:p>
            <a:pPr marL="109728" indent="0" algn="just">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23</a:t>
            </a:fld>
            <a:endParaRPr lang="en-US" dirty="0"/>
          </a:p>
        </p:txBody>
      </p:sp>
    </p:spTree>
    <p:extLst>
      <p:ext uri="{BB962C8B-B14F-4D97-AF65-F5344CB8AC3E}">
        <p14:creationId xmlns:p14="http://schemas.microsoft.com/office/powerpoint/2010/main" val="826115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Authority of Teacher</a:t>
            </a:r>
          </a:p>
          <a:p>
            <a:pPr algn="just"/>
            <a:r>
              <a:rPr lang="en-US" dirty="0"/>
              <a:t>1003.32 Authority of teacher; responsibility for control of students; district school board and principal duties</a:t>
            </a:r>
            <a:r>
              <a:rPr lang="en-US" dirty="0" smtClean="0"/>
              <a:t>.—</a:t>
            </a:r>
          </a:p>
          <a:p>
            <a:pPr lvl="1" algn="just"/>
            <a:r>
              <a:rPr lang="en-US" dirty="0" smtClean="0"/>
              <a:t>Subject </a:t>
            </a:r>
            <a:r>
              <a:rPr lang="en-US" dirty="0"/>
              <a:t>to law and to the rules of the district school board, each teacher or other member of the staff of any school shall have such authority for the control and discipline of students as may be assigned to him or her by the principal or the principal’s designated representative and shall keep good order in the classroom and in other places in which he or she is assigned </a:t>
            </a:r>
            <a:r>
              <a:rPr lang="en-US" dirty="0" smtClean="0"/>
              <a:t>to </a:t>
            </a:r>
            <a:r>
              <a:rPr lang="en-US" dirty="0"/>
              <a:t>be in charge of students</a:t>
            </a:r>
            <a:r>
              <a:rPr lang="en-US" dirty="0" smtClean="0"/>
              <a:t>.</a:t>
            </a:r>
          </a:p>
          <a:p>
            <a:pPr lvl="1" algn="just"/>
            <a:endParaRPr lang="en-US" dirty="0"/>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24</a:t>
            </a:fld>
            <a:endParaRPr lang="en-US" dirty="0"/>
          </a:p>
        </p:txBody>
      </p:sp>
    </p:spTree>
    <p:extLst>
      <p:ext uri="{BB962C8B-B14F-4D97-AF65-F5344CB8AC3E}">
        <p14:creationId xmlns:p14="http://schemas.microsoft.com/office/powerpoint/2010/main" val="224468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86605"/>
            <a:ext cx="7543800" cy="932596"/>
          </a:xfrm>
        </p:spPr>
        <p:txBody>
          <a:bodyPr/>
          <a:lstStyle/>
          <a:p>
            <a:pPr algn="ctr"/>
            <a:r>
              <a:rPr lang="en-US" dirty="0" smtClean="0"/>
              <a:t>Florida Law</a:t>
            </a:r>
            <a:endParaRPr lang="en-US" dirty="0"/>
          </a:p>
        </p:txBody>
      </p:sp>
      <p:sp>
        <p:nvSpPr>
          <p:cNvPr id="2" name="Content Placeholder 1"/>
          <p:cNvSpPr>
            <a:spLocks noGrp="1"/>
          </p:cNvSpPr>
          <p:nvPr>
            <p:ph idx="1"/>
          </p:nvPr>
        </p:nvSpPr>
        <p:spPr>
          <a:xfrm>
            <a:off x="228601" y="1447800"/>
            <a:ext cx="8610600" cy="4800600"/>
          </a:xfrm>
        </p:spPr>
        <p:txBody>
          <a:bodyPr>
            <a:normAutofit fontScale="92500" lnSpcReduction="20000"/>
          </a:bodyPr>
          <a:lstStyle/>
          <a:p>
            <a:pPr marL="109728" indent="0" algn="ctr">
              <a:buNone/>
            </a:pPr>
            <a:r>
              <a:rPr lang="en-US" b="1" u="sng" dirty="0"/>
              <a:t>Authority of Teacher</a:t>
            </a:r>
          </a:p>
          <a:p>
            <a:pPr algn="just"/>
            <a:r>
              <a:rPr lang="en-US" dirty="0" smtClean="0"/>
              <a:t>1003.32</a:t>
            </a:r>
            <a:r>
              <a:rPr lang="en-US" dirty="0"/>
              <a:t> Authority of teacher; responsibility for control of students; district school board and principal duties</a:t>
            </a:r>
            <a:r>
              <a:rPr lang="en-US" dirty="0" smtClean="0"/>
              <a:t>.—</a:t>
            </a:r>
          </a:p>
          <a:p>
            <a:pPr algn="just"/>
            <a:r>
              <a:rPr lang="en-US" dirty="0" smtClean="0"/>
              <a:t>(</a:t>
            </a:r>
            <a:r>
              <a:rPr lang="en-US" dirty="0"/>
              <a:t>1) In accordance with this section and within the framework of the district school board’s code of student conduct, teachers and other instructional personnel shall have the authority to undertake any of the following actions in managing student behavior and ensuring the safety of all students in their classes and school and their opportunity to learn in an orderly and disciplined classroom</a:t>
            </a:r>
            <a:r>
              <a:rPr lang="en-US" dirty="0" smtClean="0"/>
              <a:t>:</a:t>
            </a:r>
          </a:p>
          <a:p>
            <a:pPr algn="just"/>
            <a:endParaRPr lang="en-US" dirty="0" smtClean="0"/>
          </a:p>
          <a:p>
            <a:pPr lvl="1" algn="just"/>
            <a:r>
              <a:rPr lang="en-US" dirty="0"/>
              <a:t>(c) Have disobedient, disrespectful, violent, abusive, uncontrollable, or disruptive students removed from the classroom for behavior management intervention</a:t>
            </a:r>
            <a:r>
              <a:rPr lang="en-US" dirty="0" smtClean="0"/>
              <a:t>.</a:t>
            </a:r>
          </a:p>
          <a:p>
            <a:pPr lvl="1" algn="just"/>
            <a:r>
              <a:rPr lang="en-US" dirty="0"/>
              <a:t>(d) Have violent, abusive, uncontrollable, or disruptive students directed for information or assistance from appropriate school or district school board personnel</a:t>
            </a:r>
            <a:r>
              <a:rPr lang="en-US" dirty="0" smtClean="0"/>
              <a:t>.</a:t>
            </a:r>
          </a:p>
          <a:p>
            <a:pPr lvl="1" algn="just"/>
            <a:r>
              <a:rPr lang="en-US" dirty="0"/>
              <a:t>(g) Request and receive immediate assistance in classroom management if a student becomes uncontrollable or in case of emergency.</a:t>
            </a:r>
          </a:p>
          <a:p>
            <a:pPr lvl="1" algn="just"/>
            <a:r>
              <a:rPr lang="en-US" dirty="0"/>
              <a:t>(i) Press charges if there is a reason to believe that a crime has been committed on school property, during school-sponsored transportation, or during school-sponsored activities.</a:t>
            </a:r>
          </a:p>
          <a:p>
            <a:pPr lvl="1" algn="just"/>
            <a:r>
              <a:rPr lang="en-US" dirty="0"/>
              <a:t>(j) Use reasonable force, according to standards adopted by the State Board of Education, to protect himself or herself or others from injury.</a:t>
            </a:r>
          </a:p>
          <a:p>
            <a:pPr lvl="1" algn="just"/>
            <a:endParaRPr lang="en-US" dirty="0"/>
          </a:p>
          <a:p>
            <a:pPr lvl="1" algn="just"/>
            <a:endParaRPr lang="en-US" dirty="0"/>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25</a:t>
            </a:fld>
            <a:endParaRPr lang="en-US" dirty="0"/>
          </a:p>
        </p:txBody>
      </p:sp>
    </p:spTree>
    <p:extLst>
      <p:ext uri="{BB962C8B-B14F-4D97-AF65-F5344CB8AC3E}">
        <p14:creationId xmlns:p14="http://schemas.microsoft.com/office/powerpoint/2010/main" val="115697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152400" y="1845734"/>
            <a:ext cx="8839199" cy="4402666"/>
          </a:xfrm>
        </p:spPr>
        <p:txBody>
          <a:bodyPr>
            <a:normAutofit/>
          </a:bodyPr>
          <a:lstStyle/>
          <a:p>
            <a:pPr marL="109728" indent="0" algn="ctr">
              <a:buNone/>
            </a:pPr>
            <a:r>
              <a:rPr lang="en-US" b="1" u="sng" dirty="0"/>
              <a:t>Authority of Teacher</a:t>
            </a:r>
          </a:p>
          <a:p>
            <a:pPr algn="just"/>
            <a:r>
              <a:rPr lang="en-US" dirty="0" smtClean="0"/>
              <a:t>1003.32</a:t>
            </a:r>
            <a:r>
              <a:rPr lang="en-US" dirty="0"/>
              <a:t> Authority of teacher; responsibility for control of students; district school board and principal duties</a:t>
            </a:r>
            <a:r>
              <a:rPr lang="en-US" dirty="0" smtClean="0"/>
              <a:t>.—</a:t>
            </a:r>
          </a:p>
          <a:p>
            <a:pPr algn="just"/>
            <a:endParaRPr lang="en-US" dirty="0" smtClean="0"/>
          </a:p>
          <a:p>
            <a:pPr lvl="1" algn="just"/>
            <a:r>
              <a:rPr lang="en-US" dirty="0"/>
              <a:t>(3) A teacher may send a student to the principal’s office to maintain effective discipline in the classroom and may recommend an appropriate consequence consistent with the student code of conduct under s. </a:t>
            </a:r>
            <a:r>
              <a:rPr lang="en-US" dirty="0">
                <a:hlinkClick r:id="rId2"/>
              </a:rPr>
              <a:t>1006.07</a:t>
            </a:r>
            <a:r>
              <a:rPr lang="en-US" dirty="0"/>
              <a:t>. The principal shall respond by employing the teacher’s recommended consequence or a more serious disciplinary action if the student’s history of disruptive behavior warrants it. If the principal determines that a lesser disciplinary action is appropriate, the principal should consult with the teacher prior to taking disciplinary action.</a:t>
            </a:r>
          </a:p>
          <a:p>
            <a:pPr lvl="1" algn="just"/>
            <a:endParaRPr lang="en-US" dirty="0" smtClean="0"/>
          </a:p>
          <a:p>
            <a:pPr lvl="1" algn="just"/>
            <a:endParaRPr lang="en-US" dirty="0"/>
          </a:p>
          <a:p>
            <a:pPr lvl="1" algn="just"/>
            <a:endParaRPr lang="en-US" dirty="0"/>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26</a:t>
            </a:fld>
            <a:endParaRPr lang="en-US" dirty="0"/>
          </a:p>
        </p:txBody>
      </p:sp>
    </p:spTree>
    <p:extLst>
      <p:ext uri="{BB962C8B-B14F-4D97-AF65-F5344CB8AC3E}">
        <p14:creationId xmlns:p14="http://schemas.microsoft.com/office/powerpoint/2010/main" val="22221019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152400" y="1845734"/>
            <a:ext cx="8839199" cy="4402666"/>
          </a:xfrm>
        </p:spPr>
        <p:txBody>
          <a:bodyPr>
            <a:normAutofit fontScale="92500" lnSpcReduction="20000"/>
          </a:bodyPr>
          <a:lstStyle/>
          <a:p>
            <a:pPr marL="109728" indent="0" algn="ctr">
              <a:buNone/>
            </a:pPr>
            <a:r>
              <a:rPr lang="en-US" b="1" u="sng" dirty="0"/>
              <a:t>Authority of Teacher</a:t>
            </a:r>
          </a:p>
          <a:p>
            <a:pPr algn="just"/>
            <a:r>
              <a:rPr lang="en-US" dirty="0" smtClean="0"/>
              <a:t>1003.32</a:t>
            </a:r>
            <a:r>
              <a:rPr lang="en-US" dirty="0"/>
              <a:t> Authority of teacher; responsibility for control of students; district school board and principal duties</a:t>
            </a:r>
            <a:r>
              <a:rPr lang="en-US" dirty="0" smtClean="0"/>
              <a:t>.—</a:t>
            </a:r>
          </a:p>
          <a:p>
            <a:pPr lvl="1" algn="just"/>
            <a:endParaRPr lang="en-US" dirty="0" smtClean="0"/>
          </a:p>
          <a:p>
            <a:pPr lvl="1" algn="just"/>
            <a:r>
              <a:rPr lang="en-US" dirty="0" smtClean="0"/>
              <a:t>(</a:t>
            </a:r>
            <a:r>
              <a:rPr lang="en-US" dirty="0"/>
              <a:t>4) A teacher may remove from class a student whose behavior the teacher determines interferes with the teacher’s ability to communicate effectively with the students in the class or with the ability of the student’s classmates to learn. </a:t>
            </a:r>
            <a:r>
              <a:rPr lang="en-US" u="sng" dirty="0"/>
              <a:t>Each district school board, each district school superintendent, and each school principal shall support the authority of teachers to remove disobedient, violent, abusive, uncontrollable, or disruptive students from the classroom</a:t>
            </a:r>
            <a:r>
              <a:rPr lang="en-US" dirty="0" smtClean="0"/>
              <a:t>.</a:t>
            </a:r>
          </a:p>
          <a:p>
            <a:pPr lvl="1" algn="just"/>
            <a:endParaRPr lang="en-US" dirty="0"/>
          </a:p>
          <a:p>
            <a:pPr lvl="1" algn="just"/>
            <a:r>
              <a:rPr lang="en-US" dirty="0"/>
              <a:t>(5) If a teacher removes a student from class under subsection (4), the principal may place the student in another appropriate classroom, in in-school suspension, or in a dropout prevention and academic intervention program as provided by s. </a:t>
            </a:r>
            <a:r>
              <a:rPr lang="en-US" dirty="0">
                <a:hlinkClick r:id="rId2"/>
              </a:rPr>
              <a:t>1003.53</a:t>
            </a:r>
            <a:r>
              <a:rPr lang="en-US" dirty="0"/>
              <a:t>; or the principal may recommend the student for out-of-school suspension or expulsion, as appropriate. The student may be prohibited from attending or participating in school-sponsored or school-related activities. </a:t>
            </a:r>
            <a:r>
              <a:rPr lang="en-US" u="sng" dirty="0"/>
              <a:t>The principal may not return the student to that teacher’s class without the teacher’s consent unless the committee established under subsection (6) determines that such placement is the best or only available alternative</a:t>
            </a:r>
            <a:r>
              <a:rPr lang="en-US" dirty="0"/>
              <a:t>. The teacher and the placement review committee must render decisions within 5 days of the removal of the student from the classroom.</a:t>
            </a:r>
          </a:p>
          <a:p>
            <a:pPr lvl="1" algn="just"/>
            <a:endParaRPr lang="en-US" dirty="0"/>
          </a:p>
          <a:p>
            <a:pPr lvl="1" algn="just"/>
            <a:endParaRPr lang="en-US" dirty="0"/>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27</a:t>
            </a:fld>
            <a:endParaRPr lang="en-US" dirty="0"/>
          </a:p>
        </p:txBody>
      </p:sp>
    </p:spTree>
    <p:extLst>
      <p:ext uri="{BB962C8B-B14F-4D97-AF65-F5344CB8AC3E}">
        <p14:creationId xmlns:p14="http://schemas.microsoft.com/office/powerpoint/2010/main" val="3975595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228600" y="1845734"/>
            <a:ext cx="8762999" cy="4707466"/>
          </a:xfrm>
        </p:spPr>
        <p:txBody>
          <a:bodyPr>
            <a:normAutofit fontScale="70000" lnSpcReduction="20000"/>
          </a:bodyPr>
          <a:lstStyle/>
          <a:p>
            <a:pPr marL="109728" indent="0" algn="ctr">
              <a:buNone/>
            </a:pPr>
            <a:r>
              <a:rPr lang="en-US" b="1" u="sng" dirty="0"/>
              <a:t>Authority of Teacher</a:t>
            </a:r>
          </a:p>
          <a:p>
            <a:pPr algn="just"/>
            <a:r>
              <a:rPr lang="en-US" dirty="0" smtClean="0"/>
              <a:t>1003.32</a:t>
            </a:r>
            <a:r>
              <a:rPr lang="en-US" dirty="0"/>
              <a:t> Authority of teacher; responsibility for control of students; district school board and principal duties</a:t>
            </a:r>
            <a:r>
              <a:rPr lang="en-US" dirty="0" smtClean="0"/>
              <a:t>.—</a:t>
            </a:r>
            <a:br>
              <a:rPr lang="en-US" dirty="0" smtClean="0"/>
            </a:br>
            <a:endParaRPr lang="en-US" dirty="0" smtClean="0"/>
          </a:p>
          <a:p>
            <a:pPr algn="just"/>
            <a:r>
              <a:rPr lang="en-US" dirty="0"/>
              <a:t>(6)(a) Each school shall establish a placement review committee to determine placement of a student when a teacher withholds consent to the return of a student to the teacher’s class. A school principal must notify each teacher in that school about the availability, the procedures, and the criteria for the placement review committee as outlined in this section.</a:t>
            </a:r>
          </a:p>
          <a:p>
            <a:pPr algn="just"/>
            <a:r>
              <a:rPr lang="en-US" dirty="0"/>
              <a:t>(b) The principal must report on a quarterly basis to the district school superintendent and district school board each incidence of a teacher’s withholding consent for a removed student to return to the teacher’s class and the disposition of the incident, and the superintendent must annually report these data to the department.</a:t>
            </a:r>
          </a:p>
          <a:p>
            <a:pPr algn="just"/>
            <a:r>
              <a:rPr lang="en-US" dirty="0"/>
              <a:t>(c) The Commissioner of Education shall annually review each school district’s compliance with this section, and success in achieving orderly classrooms, and shall use all appropriate enforcement actions up to and including the withholding of disbursements from the Educational Enhancement Trust Fund until full compliance is verified.</a:t>
            </a:r>
          </a:p>
          <a:p>
            <a:pPr algn="just"/>
            <a:r>
              <a:rPr lang="en-US" dirty="0"/>
              <a:t>(d) Placement review committee membership must include at least the following</a:t>
            </a:r>
            <a:r>
              <a:rPr lang="en-US" dirty="0" smtClean="0"/>
              <a:t>:</a:t>
            </a:r>
          </a:p>
          <a:p>
            <a:pPr lvl="1" algn="just"/>
            <a:r>
              <a:rPr lang="en-US" dirty="0" smtClean="0"/>
              <a:t>1</a:t>
            </a:r>
            <a:r>
              <a:rPr lang="en-US" dirty="0"/>
              <a:t>. Two teachers, one selected by the school’s faculty and one selected by the teacher who has removed the student.</a:t>
            </a:r>
          </a:p>
          <a:p>
            <a:pPr lvl="1" algn="just"/>
            <a:r>
              <a:rPr lang="en-US" dirty="0"/>
              <a:t>2. One member from the school’s staff who is selected by the principal.</a:t>
            </a:r>
          </a:p>
          <a:p>
            <a:pPr algn="just"/>
            <a:r>
              <a:rPr lang="en-US" dirty="0"/>
              <a:t>The teacher who withheld consent to readmitting the student may not serve on the committee. The teacher and the placement review committee must render decisions within 5 days after the removal of the student from the classroom. </a:t>
            </a:r>
            <a:r>
              <a:rPr lang="en-US" b="1" i="1" u="sng" dirty="0"/>
              <a:t>If the placement review committee’s decision is contrary to the decision of the teacher to withhold consent to the return of the removed student to the teacher’s class, the teacher may appeal the committee’s decision to the district school superintendent</a:t>
            </a:r>
            <a:r>
              <a:rPr lang="en-US" b="1" i="1" u="sng" dirty="0" smtClean="0"/>
              <a:t>.</a:t>
            </a:r>
            <a:endParaRPr lang="en-US" b="1" i="1" u="sng" dirty="0"/>
          </a:p>
          <a:p>
            <a:pPr lvl="1" algn="just"/>
            <a:endParaRPr lang="en-US" dirty="0"/>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28</a:t>
            </a:fld>
            <a:endParaRPr lang="en-US" dirty="0"/>
          </a:p>
        </p:txBody>
      </p:sp>
    </p:spTree>
    <p:extLst>
      <p:ext uri="{BB962C8B-B14F-4D97-AF65-F5344CB8AC3E}">
        <p14:creationId xmlns:p14="http://schemas.microsoft.com/office/powerpoint/2010/main" val="2451666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228600" y="1845734"/>
            <a:ext cx="8762999" cy="4402666"/>
          </a:xfrm>
        </p:spPr>
        <p:txBody>
          <a:bodyPr>
            <a:normAutofit/>
          </a:bodyPr>
          <a:lstStyle/>
          <a:p>
            <a:pPr marL="109728" indent="0" algn="ctr">
              <a:buNone/>
            </a:pPr>
            <a:r>
              <a:rPr lang="en-US" b="1" u="sng" dirty="0"/>
              <a:t>Authority of Teacher</a:t>
            </a:r>
          </a:p>
          <a:p>
            <a:pPr algn="just"/>
            <a:r>
              <a:rPr lang="en-US" dirty="0" smtClean="0"/>
              <a:t>1003.32</a:t>
            </a:r>
            <a:r>
              <a:rPr lang="en-US" dirty="0"/>
              <a:t> Authority of teacher; responsibility for control of students; district school board and principal duties</a:t>
            </a:r>
            <a:r>
              <a:rPr lang="en-US" dirty="0" smtClean="0"/>
              <a:t>.—</a:t>
            </a:r>
          </a:p>
          <a:p>
            <a:pPr algn="just"/>
            <a:endParaRPr lang="en-US" dirty="0" smtClean="0"/>
          </a:p>
          <a:p>
            <a:pPr algn="just"/>
            <a:r>
              <a:rPr lang="en-US" dirty="0"/>
              <a:t>(9) When knowledgeable of the likely risk of physical violence in the schools, the district school board shall take reasonable steps to ensure that teachers, other school staff, and students are not at undue risk of violence or harm.</a:t>
            </a:r>
          </a:p>
          <a:p>
            <a:pPr lvl="1" algn="just"/>
            <a:endParaRPr lang="en-US" dirty="0"/>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29</a:t>
            </a:fld>
            <a:endParaRPr lang="en-US" dirty="0"/>
          </a:p>
        </p:txBody>
      </p:sp>
    </p:spTree>
    <p:extLst>
      <p:ext uri="{BB962C8B-B14F-4D97-AF65-F5344CB8AC3E}">
        <p14:creationId xmlns:p14="http://schemas.microsoft.com/office/powerpoint/2010/main" val="3990763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Notice</a:t>
            </a:r>
            <a:endParaRPr lang="en-US" dirty="0"/>
          </a:p>
        </p:txBody>
      </p:sp>
      <p:sp>
        <p:nvSpPr>
          <p:cNvPr id="2" name="Content Placeholder 1"/>
          <p:cNvSpPr>
            <a:spLocks noGrp="1"/>
          </p:cNvSpPr>
          <p:nvPr>
            <p:ph idx="1"/>
          </p:nvPr>
        </p:nvSpPr>
        <p:spPr/>
        <p:txBody>
          <a:bodyPr>
            <a:normAutofit/>
          </a:bodyPr>
          <a:lstStyle/>
          <a:p>
            <a:pPr algn="just"/>
            <a:r>
              <a:rPr lang="en-US" b="1" dirty="0" smtClean="0"/>
              <a:t>NOTHING IN THIS PRESENTATION IS DESIGNED TO RENDER ANY LEGAL OR OTHER PROFESSIONAL OPINION.  DUE TO THE RAPIDLY CHANGING NATURE OF THE LAW, INFORMATION CONTAINED IN THIS PRESENTATION MAY BECOME OUTDATED.  AS A RESULT, ANY INDIVIDUAL USING THIS OUTLINE AS A REFERENCE SHOULD ALWAYS RESEARCH ORIGINAL SOURCES OF AUTHORITY AND UPDATE INFORMATION TO ENSURE ACCURACY WHEN DEALING WITH A SPECIFIC PROBLEM OR ISSUE, OR CONSULT LEGAL COUNSEL TO RENDER A SPECIFIC OPINION AS TO A SPECIFIC ISSUE.  </a:t>
            </a:r>
            <a:endParaRPr lang="en-US" dirty="0" smtClean="0"/>
          </a:p>
          <a:p>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228600" y="1845734"/>
            <a:ext cx="8762999" cy="4402666"/>
          </a:xfrm>
        </p:spPr>
        <p:txBody>
          <a:bodyPr>
            <a:normAutofit/>
          </a:bodyPr>
          <a:lstStyle/>
          <a:p>
            <a:pPr marL="109728" indent="0" algn="ctr">
              <a:lnSpc>
                <a:spcPct val="100000"/>
              </a:lnSpc>
              <a:spcBef>
                <a:spcPts val="0"/>
              </a:spcBef>
              <a:spcAft>
                <a:spcPts val="0"/>
              </a:spcAft>
              <a:buNone/>
            </a:pPr>
            <a:r>
              <a:rPr lang="en-US" b="1" u="sng" dirty="0" smtClean="0"/>
              <a:t>Duties of School Principal Relating to Student Discipline and School Safety</a:t>
            </a:r>
          </a:p>
          <a:p>
            <a:pPr marL="109728" indent="0" algn="ctr">
              <a:lnSpc>
                <a:spcPct val="100000"/>
              </a:lnSpc>
              <a:spcBef>
                <a:spcPts val="0"/>
              </a:spcBef>
              <a:spcAft>
                <a:spcPts val="0"/>
              </a:spcAft>
              <a:buNone/>
            </a:pPr>
            <a:r>
              <a:rPr lang="en-US" b="1" u="sng" dirty="0" smtClean="0"/>
              <a:t>F.S. 1006.09</a:t>
            </a:r>
            <a:endParaRPr lang="en-US" b="1" u="sng" dirty="0"/>
          </a:p>
          <a:p>
            <a:pPr algn="just"/>
            <a:r>
              <a:rPr lang="en-US" dirty="0"/>
              <a:t>Each school principal shall fully support the authority of his or her teachers and school bus drivers to remove disobedient, disrespectful, violent, abusive, uncontrollable, or disruptive students from the classroom and the school bus and, when appropriate and available, place such students in an alternative educational setting. The principal or the principal’s designee must give full consideration to the recommendation for discipline made by a teacher, other member of the instructional staff, or a bus driver when making a decision regarding student referral for discipline.</a:t>
            </a:r>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30</a:t>
            </a:fld>
            <a:endParaRPr lang="en-US" dirty="0"/>
          </a:p>
        </p:txBody>
      </p:sp>
    </p:spTree>
    <p:extLst>
      <p:ext uri="{BB962C8B-B14F-4D97-AF65-F5344CB8AC3E}">
        <p14:creationId xmlns:p14="http://schemas.microsoft.com/office/powerpoint/2010/main" val="8095685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Florida Law</a:t>
            </a:r>
            <a:endParaRPr lang="en-US" dirty="0"/>
          </a:p>
        </p:txBody>
      </p:sp>
      <p:sp>
        <p:nvSpPr>
          <p:cNvPr id="2" name="Content Placeholder 1"/>
          <p:cNvSpPr>
            <a:spLocks noGrp="1"/>
          </p:cNvSpPr>
          <p:nvPr>
            <p:ph idx="1"/>
          </p:nvPr>
        </p:nvSpPr>
        <p:spPr>
          <a:xfrm>
            <a:off x="228600" y="1845734"/>
            <a:ext cx="8762999" cy="4402666"/>
          </a:xfrm>
        </p:spPr>
        <p:txBody>
          <a:bodyPr>
            <a:normAutofit/>
          </a:bodyPr>
          <a:lstStyle/>
          <a:p>
            <a:pPr marL="109728" indent="0" algn="ctr">
              <a:lnSpc>
                <a:spcPct val="100000"/>
              </a:lnSpc>
              <a:spcBef>
                <a:spcPts val="0"/>
              </a:spcBef>
              <a:spcAft>
                <a:spcPts val="0"/>
              </a:spcAft>
              <a:buNone/>
            </a:pPr>
            <a:r>
              <a:rPr lang="en-US" b="1" u="sng" dirty="0" smtClean="0"/>
              <a:t>Authority of School Bus Drivers - F.S. 1006.10</a:t>
            </a:r>
            <a:endParaRPr lang="en-US" b="1" u="sng" dirty="0"/>
          </a:p>
          <a:p>
            <a:pPr algn="just"/>
            <a:r>
              <a:rPr lang="en-US" dirty="0"/>
              <a:t>(4) If an emergency should develop due to the conduct of students on the bus, the school bus driver may take such steps as are immediately necessary to protect the students on the bus.</a:t>
            </a:r>
          </a:p>
          <a:p>
            <a:pPr algn="just"/>
            <a:r>
              <a:rPr lang="en-US" dirty="0"/>
              <a:t>(5) School bus drivers shall not be required to operate a bus under conditions in which one or more students pose a clear and present danger to the safety of the driver or other students, or the safety of the bus while in operation. The district school board shall have measures in place designed to protect the school bus driver from threats or physical injury from students.</a:t>
            </a:r>
          </a:p>
          <a:p>
            <a:pPr algn="just"/>
            <a:r>
              <a:rPr lang="en-US" dirty="0" smtClean="0"/>
              <a:t>(</a:t>
            </a:r>
            <a:r>
              <a:rPr lang="en-US" dirty="0"/>
              <a:t>7) In the case of a student having engaged in violent or blatantly unsafe actions while riding the school bus, the district school board shall take corrective measures to ensure, to the extent feasible, that such actions are not repeated prior to reassigning the student to the bus.</a:t>
            </a:r>
          </a:p>
          <a:p>
            <a:pPr lvl="1" algn="just"/>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31</a:t>
            </a:fld>
            <a:endParaRPr lang="en-US" dirty="0"/>
          </a:p>
        </p:txBody>
      </p:sp>
    </p:spTree>
    <p:extLst>
      <p:ext uri="{BB962C8B-B14F-4D97-AF65-F5344CB8AC3E}">
        <p14:creationId xmlns:p14="http://schemas.microsoft.com/office/powerpoint/2010/main" val="35337531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Questions?</a:t>
            </a:r>
          </a:p>
          <a:p>
            <a:pPr>
              <a:buNone/>
            </a:pPr>
            <a:endParaRPr lang="en-US" dirty="0" smtClean="0"/>
          </a:p>
          <a:p>
            <a:endParaRPr lang="en-US" sz="2400" dirty="0" smtClean="0"/>
          </a:p>
          <a:p>
            <a:endParaRPr lang="en-US" sz="2400" dirty="0" smtClean="0"/>
          </a:p>
          <a:p>
            <a:endParaRPr lang="en-US" sz="2400" dirty="0" smtClean="0"/>
          </a:p>
          <a:p>
            <a:pPr>
              <a:spcBef>
                <a:spcPts val="0"/>
              </a:spcBef>
              <a:buNone/>
            </a:pPr>
            <a:endParaRPr lang="en-US" sz="2400" dirty="0" smtClean="0"/>
          </a:p>
          <a:p>
            <a:pPr>
              <a:spcBef>
                <a:spcPts val="0"/>
              </a:spcBef>
              <a:buNone/>
            </a:pPr>
            <a:endParaRPr lang="en-US" sz="2400" dirty="0" smtClean="0"/>
          </a:p>
          <a:p>
            <a:pPr>
              <a:spcBef>
                <a:spcPts val="0"/>
              </a:spcBef>
              <a:buNone/>
            </a:pPr>
            <a:endParaRPr lang="en-US" sz="2400" dirty="0" smtClean="0"/>
          </a:p>
          <a:p>
            <a:pPr>
              <a:spcBef>
                <a:spcPts val="0"/>
              </a:spcBef>
              <a:buNone/>
            </a:pPr>
            <a:endParaRPr lang="en-US" sz="2400" dirty="0" smtClean="0"/>
          </a:p>
          <a:p>
            <a:pPr algn="ctr">
              <a:spcBef>
                <a:spcPts val="0"/>
              </a:spcBef>
              <a:buNone/>
            </a:pPr>
            <a:r>
              <a:rPr lang="en-US" sz="2400" dirty="0" smtClean="0"/>
              <a:t>Terry J. Harmon, Esq</a:t>
            </a:r>
            <a:r>
              <a:rPr lang="en-US" sz="2400" dirty="0" smtClean="0"/>
              <a:t>.</a:t>
            </a:r>
          </a:p>
          <a:p>
            <a:pPr algn="ctr">
              <a:spcBef>
                <a:spcPts val="0"/>
              </a:spcBef>
              <a:buNone/>
            </a:pPr>
            <a:r>
              <a:rPr lang="en-US" sz="2400" i="1" dirty="0" smtClean="0"/>
              <a:t>Shareholder</a:t>
            </a:r>
            <a:endParaRPr lang="en-US" sz="2400" i="1" dirty="0" smtClean="0"/>
          </a:p>
          <a:p>
            <a:pPr algn="ctr">
              <a:spcBef>
                <a:spcPts val="0"/>
              </a:spcBef>
              <a:buNone/>
            </a:pPr>
            <a:r>
              <a:rPr lang="en-US" sz="2400" dirty="0" smtClean="0"/>
              <a:t>Sniffen &amp; Spellman, P.A.</a:t>
            </a:r>
          </a:p>
          <a:p>
            <a:pPr algn="ctr">
              <a:spcBef>
                <a:spcPts val="0"/>
              </a:spcBef>
              <a:buNone/>
            </a:pPr>
            <a:r>
              <a:rPr lang="en-US" sz="2400" dirty="0" smtClean="0"/>
              <a:t>123 North Monroe Street</a:t>
            </a:r>
          </a:p>
          <a:p>
            <a:pPr algn="ctr">
              <a:spcBef>
                <a:spcPts val="0"/>
              </a:spcBef>
              <a:buNone/>
            </a:pPr>
            <a:r>
              <a:rPr lang="en-US" sz="2400" dirty="0" smtClean="0"/>
              <a:t>Tallahassee, Florida </a:t>
            </a:r>
            <a:r>
              <a:rPr lang="en-US" sz="2400" dirty="0" smtClean="0"/>
              <a:t>32301</a:t>
            </a:r>
          </a:p>
          <a:p>
            <a:pPr algn="ctr">
              <a:spcBef>
                <a:spcPts val="0"/>
              </a:spcBef>
              <a:buNone/>
            </a:pPr>
            <a:r>
              <a:rPr lang="en-US" sz="2400" smtClean="0"/>
              <a:t>(850) 205-1996</a:t>
            </a:r>
            <a:endParaRPr lang="en-US" sz="2400" dirty="0" smtClean="0"/>
          </a:p>
          <a:p>
            <a:pPr algn="ctr">
              <a:spcBef>
                <a:spcPts val="0"/>
              </a:spcBef>
              <a:buNone/>
            </a:pPr>
            <a:r>
              <a:rPr lang="en-US" sz="2400" dirty="0" smtClean="0"/>
              <a:t>tharmon@sniffenlaw.com</a:t>
            </a:r>
          </a:p>
          <a:p>
            <a:endParaRPr lang="en-US" dirty="0"/>
          </a:p>
        </p:txBody>
      </p:sp>
      <p:sp>
        <p:nvSpPr>
          <p:cNvPr id="4" name="Slide Number Placeholder 3"/>
          <p:cNvSpPr>
            <a:spLocks noGrp="1"/>
          </p:cNvSpPr>
          <p:nvPr>
            <p:ph type="sldNum" sz="quarter" idx="12"/>
          </p:nvPr>
        </p:nvSpPr>
        <p:spPr/>
        <p:txBody>
          <a:bodyPr/>
          <a:lstStyle/>
          <a:p>
            <a:fld id="{B70A9EA3-D94B-4417-8484-288CC6BDEC55}" type="slidenum">
              <a:rPr lang="en-US" smtClean="0"/>
              <a:pPr/>
              <a:t>32</a:t>
            </a:fld>
            <a:endParaRPr lang="en-US" dirty="0"/>
          </a:p>
        </p:txBody>
      </p:sp>
      <p:pic>
        <p:nvPicPr>
          <p:cNvPr id="5" name="Picture 4" descr="raising-hands2.jpg"/>
          <p:cNvPicPr>
            <a:picLocks noChangeAspect="1"/>
          </p:cNvPicPr>
          <p:nvPr/>
        </p:nvPicPr>
        <p:blipFill>
          <a:blip r:embed="rId2" cstate="print"/>
          <a:stretch>
            <a:fillRect/>
          </a:stretch>
        </p:blipFill>
        <p:spPr>
          <a:xfrm>
            <a:off x="2971800" y="2133600"/>
            <a:ext cx="3196910" cy="1828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News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sz="2800" b="1" dirty="0"/>
              <a:t>Numbers show Florida school violence is trending down, local parents still </a:t>
            </a:r>
            <a:r>
              <a:rPr lang="en-US" sz="2800" b="1" dirty="0" smtClean="0"/>
              <a:t>concerned</a:t>
            </a:r>
          </a:p>
          <a:p>
            <a:pPr algn="just"/>
            <a:r>
              <a:rPr lang="en-US" sz="1200" dirty="0"/>
              <a:t>Posted: 5:13 PM, Feb 28, 2019 </a:t>
            </a:r>
          </a:p>
          <a:p>
            <a:pPr algn="just"/>
            <a:r>
              <a:rPr lang="en-US" sz="1200" dirty="0"/>
              <a:t>Updated: 2:21 AM, Mar 01, 2019</a:t>
            </a:r>
          </a:p>
          <a:p>
            <a:pPr marL="452628" indent="-342900" algn="just">
              <a:buFont typeface="Arial" panose="020B0604020202020204" pitchFamily="34" charset="0"/>
              <a:buChar char="•"/>
            </a:pPr>
            <a:r>
              <a:rPr lang="en-US" dirty="0" smtClean="0"/>
              <a:t>19,372 fights in Florida’s schools last year</a:t>
            </a:r>
          </a:p>
          <a:p>
            <a:pPr marL="452628" indent="-342900" algn="just">
              <a:buFont typeface="Arial" panose="020B0604020202020204" pitchFamily="34" charset="0"/>
              <a:buChar char="•"/>
            </a:pPr>
            <a:r>
              <a:rPr lang="en-US" dirty="0" smtClean="0"/>
              <a:t>1,349 instances of weapons brought to schools</a:t>
            </a:r>
            <a:endParaRPr lang="en-US" dirty="0"/>
          </a:p>
          <a:p>
            <a:pPr marL="109728" indent="0" algn="just">
              <a:buNone/>
            </a:pPr>
            <a:r>
              <a:rPr lang="en-US" dirty="0"/>
              <a:t>Source: </a:t>
            </a:r>
            <a:r>
              <a:rPr lang="en-US" dirty="0">
                <a:hlinkClick r:id="rId2"/>
              </a:rPr>
              <a:t>https://</a:t>
            </a:r>
            <a:r>
              <a:rPr lang="en-US" dirty="0" smtClean="0">
                <a:hlinkClick r:id="rId2"/>
              </a:rPr>
              <a:t>www.abcactionnews.com/news/state/numbers-show-fl-school-violence-is-trending-down-local-parents-still-concerned</a:t>
            </a:r>
            <a:endParaRPr lang="en-US" dirty="0" smtClean="0"/>
          </a:p>
          <a:p>
            <a:pPr marL="109728" indent="0">
              <a:buNone/>
            </a:pP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4</a:t>
            </a:fld>
            <a:endParaRPr lang="en-US" dirty="0"/>
          </a:p>
        </p:txBody>
      </p:sp>
    </p:spTree>
    <p:extLst>
      <p:ext uri="{BB962C8B-B14F-4D97-AF65-F5344CB8AC3E}">
        <p14:creationId xmlns:p14="http://schemas.microsoft.com/office/powerpoint/2010/main" val="142327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News</a:t>
            </a:r>
            <a:endParaRPr lang="en-US" dirty="0"/>
          </a:p>
        </p:txBody>
      </p:sp>
      <p:sp>
        <p:nvSpPr>
          <p:cNvPr id="2" name="Content Placeholder 1"/>
          <p:cNvSpPr>
            <a:spLocks noGrp="1"/>
          </p:cNvSpPr>
          <p:nvPr>
            <p:ph idx="1"/>
          </p:nvPr>
        </p:nvSpPr>
        <p:spPr/>
        <p:txBody>
          <a:bodyPr>
            <a:normAutofit lnSpcReduction="10000"/>
          </a:bodyPr>
          <a:lstStyle/>
          <a:p>
            <a:pPr marL="109728" indent="0">
              <a:buNone/>
            </a:pPr>
            <a:r>
              <a:rPr lang="en-US" b="1" dirty="0"/>
              <a:t>Also see: </a:t>
            </a:r>
            <a:r>
              <a:rPr lang="en-US" b="1" dirty="0">
                <a:hlinkClick r:id="rId2"/>
              </a:rPr>
              <a:t>https://</a:t>
            </a:r>
            <a:r>
              <a:rPr lang="en-US" b="1" dirty="0" smtClean="0">
                <a:hlinkClick r:id="rId2"/>
              </a:rPr>
              <a:t>www.cnn.com/2013/09/19/us/u-s-school-violence-fast-facts/index.html</a:t>
            </a:r>
            <a:endParaRPr lang="en-US" b="1" dirty="0"/>
          </a:p>
          <a:p>
            <a:pPr marL="109728" indent="0">
              <a:buNone/>
            </a:pPr>
            <a:r>
              <a:rPr lang="en-US" b="1" dirty="0" smtClean="0"/>
              <a:t>	</a:t>
            </a:r>
            <a:r>
              <a:rPr lang="en-US" b="1" dirty="0" smtClean="0"/>
              <a:t>Lists </a:t>
            </a:r>
            <a:r>
              <a:rPr lang="en-US" b="1" dirty="0" smtClean="0"/>
              <a:t>K-12 violence with fatalities from </a:t>
            </a:r>
            <a:r>
              <a:rPr lang="en-US" b="1" dirty="0" smtClean="0"/>
              <a:t>1927-present (Certain 	offenses excluded</a:t>
            </a:r>
            <a:r>
              <a:rPr lang="en-US" b="1" dirty="0"/>
              <a:t>)</a:t>
            </a:r>
            <a:endParaRPr lang="en-US" b="1" dirty="0"/>
          </a:p>
          <a:p>
            <a:pPr marL="109728" indent="0" algn="just">
              <a:buNone/>
            </a:pPr>
            <a:r>
              <a:rPr lang="en-US" b="1" dirty="0" smtClean="0"/>
              <a:t>Non-Student – </a:t>
            </a:r>
            <a:endParaRPr lang="en-US" b="1" dirty="0" smtClean="0"/>
          </a:p>
          <a:p>
            <a:pPr marL="109728" indent="0" algn="just">
              <a:buNone/>
            </a:pPr>
            <a:r>
              <a:rPr lang="en-US" b="1" dirty="0"/>
              <a:t>	</a:t>
            </a:r>
            <a:r>
              <a:rPr lang="en-US" b="1" dirty="0" smtClean="0"/>
              <a:t>“</a:t>
            </a:r>
            <a:r>
              <a:rPr lang="en-US" b="1" dirty="0" smtClean="0"/>
              <a:t>May </a:t>
            </a:r>
            <a:r>
              <a:rPr lang="en-US" b="1" dirty="0"/>
              <a:t>18, 1927 - </a:t>
            </a:r>
            <a:r>
              <a:rPr lang="en-US" dirty="0"/>
              <a:t>Bath Consolidated Schoolhouse - Bath, </a:t>
            </a:r>
            <a:r>
              <a:rPr lang="en-US" dirty="0" smtClean="0"/>
              <a:t>	Michigan</a:t>
            </a:r>
            <a:r>
              <a:rPr lang="en-US" dirty="0"/>
              <a:t>. </a:t>
            </a:r>
            <a:r>
              <a:rPr lang="en-US" dirty="0" smtClean="0"/>
              <a:t>Farmer </a:t>
            </a:r>
            <a:r>
              <a:rPr lang="en-US" dirty="0"/>
              <a:t>Andrew Kehoe sets off two explosions </a:t>
            </a:r>
            <a:r>
              <a:rPr lang="en-US" dirty="0" smtClean="0"/>
              <a:t>at </a:t>
            </a:r>
            <a:r>
              <a:rPr lang="en-US" dirty="0"/>
              <a:t>the </a:t>
            </a:r>
            <a:r>
              <a:rPr lang="en-US" dirty="0" smtClean="0"/>
              <a:t>	school</a:t>
            </a:r>
            <a:r>
              <a:rPr lang="en-US" dirty="0"/>
              <a:t>, killing </a:t>
            </a:r>
            <a:r>
              <a:rPr lang="en-US" dirty="0" smtClean="0"/>
              <a:t>himself</a:t>
            </a:r>
            <a:r>
              <a:rPr lang="en-US" dirty="0"/>
              <a:t>, six adults and 38 children</a:t>
            </a:r>
            <a:r>
              <a:rPr lang="en-US" dirty="0" smtClean="0"/>
              <a:t>.”</a:t>
            </a:r>
          </a:p>
          <a:p>
            <a:pPr marL="109728" indent="0" algn="just">
              <a:buNone/>
            </a:pPr>
            <a:r>
              <a:rPr lang="en-US" b="1" dirty="0" smtClean="0"/>
              <a:t>Student</a:t>
            </a:r>
            <a:r>
              <a:rPr lang="en-US" dirty="0" smtClean="0"/>
              <a:t> – </a:t>
            </a:r>
            <a:endParaRPr lang="en-US" dirty="0" smtClean="0"/>
          </a:p>
          <a:p>
            <a:pPr marL="109728" indent="0" algn="just">
              <a:buNone/>
            </a:pPr>
            <a:r>
              <a:rPr lang="en-US" dirty="0" smtClean="0"/>
              <a:t>	“</a:t>
            </a:r>
            <a:r>
              <a:rPr lang="en-US" b="1" dirty="0" smtClean="0"/>
              <a:t>October </a:t>
            </a:r>
            <a:r>
              <a:rPr lang="en-US" b="1" dirty="0"/>
              <a:t>5, 1966 - </a:t>
            </a:r>
            <a:r>
              <a:rPr lang="en-US" dirty="0"/>
              <a:t>Grand Rapids High School - Grand Rapids, </a:t>
            </a:r>
            <a:r>
              <a:rPr lang="en-US" dirty="0" smtClean="0"/>
              <a:t>	Minnesota</a:t>
            </a:r>
            <a:r>
              <a:rPr lang="en-US" dirty="0"/>
              <a:t>. </a:t>
            </a:r>
            <a:r>
              <a:rPr lang="en-US" dirty="0" smtClean="0"/>
              <a:t>15-year-old </a:t>
            </a:r>
            <a:r>
              <a:rPr lang="en-US" dirty="0"/>
              <a:t>David Black injures another student </a:t>
            </a:r>
            <a:r>
              <a:rPr lang="en-US" dirty="0" smtClean="0"/>
              <a:t>	before </a:t>
            </a:r>
            <a:r>
              <a:rPr lang="en-US" dirty="0"/>
              <a:t>killing teacher Forrest </a:t>
            </a:r>
            <a:r>
              <a:rPr lang="en-US" dirty="0" smtClean="0"/>
              <a:t>Willey</a:t>
            </a:r>
            <a:r>
              <a:rPr lang="en-US" dirty="0" smtClean="0"/>
              <a:t>.”</a:t>
            </a:r>
          </a:p>
          <a:p>
            <a:pPr marL="109728" indent="0">
              <a:buNone/>
            </a:pP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5</a:t>
            </a:fld>
            <a:endParaRPr lang="en-US" dirty="0"/>
          </a:p>
        </p:txBody>
      </p:sp>
    </p:spTree>
    <p:extLst>
      <p:ext uri="{BB962C8B-B14F-4D97-AF65-F5344CB8AC3E}">
        <p14:creationId xmlns:p14="http://schemas.microsoft.com/office/powerpoint/2010/main" val="10048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p:txBody>
          <a:bodyPr>
            <a:normAutofit fontScale="92500"/>
          </a:bodyPr>
          <a:lstStyle/>
          <a:p>
            <a:pPr marL="109728" indent="0" algn="ctr">
              <a:buNone/>
            </a:pPr>
            <a:r>
              <a:rPr lang="en-US" b="1" u="sng" dirty="0" smtClean="0"/>
              <a:t>Senate Bill 7030</a:t>
            </a:r>
            <a:endParaRPr lang="en-US" b="1" u="sng" dirty="0"/>
          </a:p>
          <a:p>
            <a:pPr marL="452628" indent="-342900" algn="just">
              <a:buFont typeface="Arial" panose="020B0604020202020204" pitchFamily="34" charset="0"/>
              <a:buChar char="•"/>
            </a:pPr>
            <a:r>
              <a:rPr lang="en-US" dirty="0"/>
              <a:t>Persons certified as </a:t>
            </a:r>
            <a:r>
              <a:rPr lang="en-US" dirty="0" smtClean="0"/>
              <a:t>school </a:t>
            </a:r>
            <a:r>
              <a:rPr lang="en-US" dirty="0"/>
              <a:t>guardians pursuant to this paragraph have no authority to </a:t>
            </a:r>
            <a:r>
              <a:rPr lang="en-US" dirty="0" smtClean="0"/>
              <a:t>act </a:t>
            </a:r>
            <a:r>
              <a:rPr lang="en-US" dirty="0"/>
              <a:t>in any law enforcement capacity except to the extent </a:t>
            </a:r>
            <a:r>
              <a:rPr lang="en-US" dirty="0" smtClean="0"/>
              <a:t>necessary </a:t>
            </a:r>
            <a:r>
              <a:rPr lang="en-US" dirty="0"/>
              <a:t>to prevent or abate an active assailant incident</a:t>
            </a:r>
            <a:r>
              <a:rPr lang="en-US" dirty="0" smtClean="0"/>
              <a:t>.</a:t>
            </a:r>
          </a:p>
          <a:p>
            <a:pPr marL="452628" indent="-342900" algn="just">
              <a:buFont typeface="Arial" panose="020B0604020202020204" pitchFamily="34" charset="0"/>
              <a:buChar char="•"/>
            </a:pPr>
            <a:r>
              <a:rPr lang="en-US" dirty="0"/>
              <a:t>An </a:t>
            </a:r>
            <a:r>
              <a:rPr lang="en-US" dirty="0" smtClean="0"/>
              <a:t>individual </a:t>
            </a:r>
            <a:r>
              <a:rPr lang="en-US" dirty="0"/>
              <a:t>who is </a:t>
            </a:r>
            <a:r>
              <a:rPr lang="en-US" dirty="0" smtClean="0"/>
              <a:t>certified under </a:t>
            </a:r>
            <a:r>
              <a:rPr lang="en-US" dirty="0"/>
              <a:t>this </a:t>
            </a:r>
            <a:r>
              <a:rPr lang="en-US" dirty="0" smtClean="0"/>
              <a:t>paragraph may </a:t>
            </a:r>
            <a:r>
              <a:rPr lang="en-US" dirty="0"/>
              <a:t>serve as a </a:t>
            </a:r>
            <a:r>
              <a:rPr lang="en-US" dirty="0" smtClean="0"/>
              <a:t>school </a:t>
            </a:r>
            <a:r>
              <a:rPr lang="en-US" dirty="0"/>
              <a:t>guardian under s. 1006.12(3) only if he or she is </a:t>
            </a:r>
            <a:r>
              <a:rPr lang="en-US" dirty="0" smtClean="0"/>
              <a:t>appointed </a:t>
            </a:r>
            <a:r>
              <a:rPr lang="en-US" dirty="0"/>
              <a:t>by the </a:t>
            </a:r>
            <a:r>
              <a:rPr lang="en-US" dirty="0" smtClean="0"/>
              <a:t>applicable </a:t>
            </a:r>
            <a:r>
              <a:rPr lang="en-US" dirty="0"/>
              <a:t>school district </a:t>
            </a:r>
            <a:r>
              <a:rPr lang="en-US" dirty="0" smtClean="0"/>
              <a:t>superintendent…</a:t>
            </a:r>
          </a:p>
          <a:p>
            <a:pPr marL="452628" indent="-342900" algn="just">
              <a:buFont typeface="Arial" panose="020B0604020202020204" pitchFamily="34" charset="0"/>
              <a:buChar char="•"/>
            </a:pPr>
            <a:r>
              <a:rPr lang="en-US" dirty="0"/>
              <a:t>The district school board shall promote the use of the </a:t>
            </a:r>
            <a:r>
              <a:rPr lang="en-US" dirty="0" smtClean="0"/>
              <a:t>mobile </a:t>
            </a:r>
            <a:r>
              <a:rPr lang="en-US" dirty="0"/>
              <a:t>suspicious activity reporting tool by advertising it on </a:t>
            </a:r>
            <a:r>
              <a:rPr lang="en-US" dirty="0" smtClean="0"/>
              <a:t>the </a:t>
            </a:r>
            <a:r>
              <a:rPr lang="en-US" dirty="0"/>
              <a:t>school district website, in newsletters</a:t>
            </a:r>
            <a:r>
              <a:rPr lang="en-US" dirty="0" smtClean="0"/>
              <a:t>, on </a:t>
            </a:r>
            <a:r>
              <a:rPr lang="en-US" dirty="0"/>
              <a:t>school campuses, </a:t>
            </a:r>
            <a:r>
              <a:rPr lang="en-US" dirty="0" smtClean="0"/>
              <a:t>and </a:t>
            </a:r>
            <a:r>
              <a:rPr lang="en-US" dirty="0"/>
              <a:t>in school publications, by installing it on all mobile </a:t>
            </a:r>
            <a:r>
              <a:rPr lang="en-US" dirty="0" smtClean="0"/>
              <a:t>devices </a:t>
            </a:r>
            <a:r>
              <a:rPr lang="en-US" dirty="0"/>
              <a:t>issued to students, and by bookmarking the website on </a:t>
            </a:r>
            <a:r>
              <a:rPr lang="en-US" dirty="0" smtClean="0"/>
              <a:t>all </a:t>
            </a:r>
            <a:r>
              <a:rPr lang="en-US" dirty="0"/>
              <a:t>computer devices issued to students.</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6</a:t>
            </a:fld>
            <a:endParaRPr lang="en-US" dirty="0"/>
          </a:p>
        </p:txBody>
      </p:sp>
    </p:spTree>
    <p:extLst>
      <p:ext uri="{BB962C8B-B14F-4D97-AF65-F5344CB8AC3E}">
        <p14:creationId xmlns:p14="http://schemas.microsoft.com/office/powerpoint/2010/main" val="2778701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p:txBody>
          <a:bodyPr>
            <a:normAutofit fontScale="92500"/>
          </a:bodyPr>
          <a:lstStyle/>
          <a:p>
            <a:pPr marL="109728" indent="0" algn="ctr">
              <a:buNone/>
            </a:pPr>
            <a:r>
              <a:rPr lang="en-US" b="1" u="sng" dirty="0" smtClean="0"/>
              <a:t>Senate Bill 7030</a:t>
            </a:r>
          </a:p>
          <a:p>
            <a:pPr marL="452628" indent="-342900" algn="just">
              <a:buFont typeface="Arial" panose="020B0604020202020204" pitchFamily="34" charset="0"/>
              <a:buChar char="•"/>
            </a:pPr>
            <a:r>
              <a:rPr lang="en-US" dirty="0" smtClean="0"/>
              <a:t>The </a:t>
            </a:r>
            <a:r>
              <a:rPr lang="en-US" dirty="0"/>
              <a:t>school safety specialist must be a </a:t>
            </a:r>
            <a:r>
              <a:rPr lang="en-US" dirty="0" smtClean="0"/>
              <a:t>school </a:t>
            </a:r>
            <a:r>
              <a:rPr lang="en-US" dirty="0"/>
              <a:t>administrator employed by the school district or a law </a:t>
            </a:r>
            <a:r>
              <a:rPr lang="en-US" dirty="0" smtClean="0"/>
              <a:t>enforcement </a:t>
            </a:r>
            <a:r>
              <a:rPr lang="en-US" dirty="0"/>
              <a:t>officer employed </a:t>
            </a:r>
            <a:r>
              <a:rPr lang="en-US" dirty="0" smtClean="0"/>
              <a:t>by the </a:t>
            </a:r>
            <a:r>
              <a:rPr lang="en-US" dirty="0"/>
              <a:t>sheriff’s office located </a:t>
            </a:r>
            <a:r>
              <a:rPr lang="en-US" dirty="0" smtClean="0"/>
              <a:t>in the </a:t>
            </a:r>
            <a:r>
              <a:rPr lang="en-US" dirty="0"/>
              <a:t>school district. </a:t>
            </a:r>
            <a:r>
              <a:rPr lang="en-US" dirty="0" smtClean="0"/>
              <a:t>Any school </a:t>
            </a:r>
            <a:r>
              <a:rPr lang="en-US" dirty="0"/>
              <a:t>safety specialist designated </a:t>
            </a:r>
            <a:r>
              <a:rPr lang="en-US" dirty="0" smtClean="0"/>
              <a:t>from </a:t>
            </a:r>
            <a:r>
              <a:rPr lang="en-US" dirty="0"/>
              <a:t>the sheriff’s </a:t>
            </a:r>
            <a:r>
              <a:rPr lang="en-US" dirty="0" smtClean="0"/>
              <a:t>office must </a:t>
            </a:r>
            <a:r>
              <a:rPr lang="en-US" dirty="0"/>
              <a:t>first be authorized and approved </a:t>
            </a:r>
            <a:r>
              <a:rPr lang="en-US" dirty="0" smtClean="0"/>
              <a:t>by </a:t>
            </a:r>
            <a:r>
              <a:rPr lang="en-US" dirty="0"/>
              <a:t>the sheriff employing the law enforcement officer. </a:t>
            </a:r>
            <a:endParaRPr lang="en-US" dirty="0" smtClean="0"/>
          </a:p>
          <a:p>
            <a:pPr marL="452628" indent="-342900" algn="just">
              <a:buFont typeface="Arial" panose="020B0604020202020204" pitchFamily="34" charset="0"/>
              <a:buChar char="•"/>
            </a:pPr>
            <a:r>
              <a:rPr lang="en-US" dirty="0" smtClean="0"/>
              <a:t>Any </a:t>
            </a:r>
            <a:r>
              <a:rPr lang="en-US" dirty="0"/>
              <a:t>school </a:t>
            </a:r>
            <a:r>
              <a:rPr lang="en-US" dirty="0" smtClean="0"/>
              <a:t>safety </a:t>
            </a:r>
            <a:r>
              <a:rPr lang="en-US" dirty="0"/>
              <a:t>specialist designated from the sheriff’s office remains </a:t>
            </a:r>
            <a:r>
              <a:rPr lang="en-US" dirty="0" smtClean="0"/>
              <a:t>the </a:t>
            </a:r>
            <a:r>
              <a:rPr lang="en-US" dirty="0"/>
              <a:t>employee of the </a:t>
            </a:r>
            <a:r>
              <a:rPr lang="en-US" dirty="0" smtClean="0"/>
              <a:t>office for </a:t>
            </a:r>
            <a:r>
              <a:rPr lang="en-US" dirty="0"/>
              <a:t>purposes of compensation, </a:t>
            </a:r>
            <a:r>
              <a:rPr lang="en-US" dirty="0" smtClean="0"/>
              <a:t>insurance</a:t>
            </a:r>
            <a:r>
              <a:rPr lang="en-US" dirty="0"/>
              <a:t>, workers</a:t>
            </a:r>
            <a:r>
              <a:rPr lang="en-US" dirty="0" smtClean="0"/>
              <a:t>’ compensation, and </a:t>
            </a:r>
            <a:r>
              <a:rPr lang="en-US" dirty="0"/>
              <a:t>other benefits authorized </a:t>
            </a:r>
            <a:r>
              <a:rPr lang="en-US" dirty="0" smtClean="0"/>
              <a:t>by </a:t>
            </a:r>
            <a:r>
              <a:rPr lang="en-US" dirty="0"/>
              <a:t>law for a law enforcement officer employed by the sheriff’s </a:t>
            </a:r>
            <a:r>
              <a:rPr lang="en-US" dirty="0" smtClean="0"/>
              <a:t>office</a:t>
            </a:r>
            <a:r>
              <a:rPr lang="en-US" dirty="0"/>
              <a:t>. The sheriff and the school superintendent may determine </a:t>
            </a:r>
            <a:r>
              <a:rPr lang="en-US" dirty="0" smtClean="0"/>
              <a:t>by </a:t>
            </a:r>
            <a:r>
              <a:rPr lang="en-US" dirty="0"/>
              <a:t>agreement the reimbursement for </a:t>
            </a:r>
            <a:r>
              <a:rPr lang="en-US" dirty="0" smtClean="0"/>
              <a:t>such costs, or </a:t>
            </a:r>
            <a:r>
              <a:rPr lang="en-US" dirty="0"/>
              <a:t>may share the </a:t>
            </a:r>
            <a:r>
              <a:rPr lang="en-US" dirty="0" smtClean="0"/>
              <a:t>costs, associated with employment </a:t>
            </a:r>
            <a:r>
              <a:rPr lang="en-US" dirty="0"/>
              <a:t>of the law enforcement </a:t>
            </a:r>
            <a:r>
              <a:rPr lang="en-US" dirty="0" smtClean="0"/>
              <a:t>officer as </a:t>
            </a:r>
            <a:r>
              <a:rPr lang="en-US" dirty="0"/>
              <a:t>a school safety specialist.</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7</a:t>
            </a:fld>
            <a:endParaRPr lang="en-US" dirty="0"/>
          </a:p>
        </p:txBody>
      </p:sp>
    </p:spTree>
    <p:extLst>
      <p:ext uri="{BB962C8B-B14F-4D97-AF65-F5344CB8AC3E}">
        <p14:creationId xmlns:p14="http://schemas.microsoft.com/office/powerpoint/2010/main" val="132300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p:txBody>
          <a:bodyPr>
            <a:normAutofit fontScale="92500" lnSpcReduction="20000"/>
          </a:bodyPr>
          <a:lstStyle/>
          <a:p>
            <a:pPr marL="109728" indent="0" algn="ctr">
              <a:buNone/>
            </a:pPr>
            <a:r>
              <a:rPr lang="en-US" b="1" u="sng" dirty="0" smtClean="0"/>
              <a:t>Senate Bill 7030</a:t>
            </a:r>
          </a:p>
          <a:p>
            <a:pPr marL="452628" indent="-342900" algn="just">
              <a:buFont typeface="Arial" panose="020B0604020202020204" pitchFamily="34" charset="0"/>
              <a:buChar char="•"/>
            </a:pPr>
            <a:r>
              <a:rPr lang="en-US" dirty="0" smtClean="0"/>
              <a:t>The office (of Safe Schools) shall provide </a:t>
            </a:r>
            <a:r>
              <a:rPr lang="en-US" dirty="0"/>
              <a:t>annual training to appropriate school district and </a:t>
            </a:r>
            <a:r>
              <a:rPr lang="en-US" dirty="0" smtClean="0"/>
              <a:t>charter </a:t>
            </a:r>
            <a:r>
              <a:rPr lang="en-US" dirty="0"/>
              <a:t>school personnel on the proper assessment </a:t>
            </a:r>
            <a:r>
              <a:rPr lang="en-US" dirty="0" smtClean="0"/>
              <a:t>of physical site </a:t>
            </a:r>
            <a:r>
              <a:rPr lang="en-US" dirty="0"/>
              <a:t>security and completion </a:t>
            </a:r>
            <a:r>
              <a:rPr lang="en-US" dirty="0" smtClean="0"/>
              <a:t>of the school </a:t>
            </a:r>
            <a:r>
              <a:rPr lang="en-US" dirty="0"/>
              <a:t>security risk </a:t>
            </a:r>
            <a:r>
              <a:rPr lang="en-US" dirty="0" smtClean="0"/>
              <a:t>assessment tool.</a:t>
            </a:r>
          </a:p>
          <a:p>
            <a:pPr marL="452628" indent="-342900" algn="just">
              <a:buFont typeface="Arial" panose="020B0604020202020204" pitchFamily="34" charset="0"/>
              <a:buChar char="•"/>
            </a:pPr>
            <a:r>
              <a:rPr lang="en-US" dirty="0"/>
              <a:t>The </a:t>
            </a:r>
            <a:r>
              <a:rPr lang="en-US" dirty="0" smtClean="0"/>
              <a:t>transfer </a:t>
            </a:r>
            <a:r>
              <a:rPr lang="en-US" dirty="0"/>
              <a:t>of records shall occur within 3 school days. The </a:t>
            </a:r>
            <a:r>
              <a:rPr lang="en-US" dirty="0" smtClean="0"/>
              <a:t>records </a:t>
            </a:r>
            <a:r>
              <a:rPr lang="en-US" dirty="0"/>
              <a:t>shall </a:t>
            </a:r>
            <a:r>
              <a:rPr lang="en-US" dirty="0" smtClean="0"/>
              <a:t>include: </a:t>
            </a:r>
          </a:p>
          <a:p>
            <a:pPr marL="745236" lvl="1" indent="-342900" algn="just">
              <a:buFont typeface="Arial" panose="020B0604020202020204" pitchFamily="34" charset="0"/>
              <a:buChar char="•"/>
            </a:pPr>
            <a:r>
              <a:rPr lang="en-US" dirty="0" smtClean="0"/>
              <a:t>(a)Verified </a:t>
            </a:r>
            <a:r>
              <a:rPr lang="en-US" dirty="0"/>
              <a:t>reports of serious or recurrent behavior </a:t>
            </a:r>
            <a:r>
              <a:rPr lang="en-US" dirty="0" smtClean="0"/>
              <a:t>patterns</a:t>
            </a:r>
            <a:r>
              <a:rPr lang="en-US" dirty="0"/>
              <a:t>, including threat assessment evaluations and </a:t>
            </a:r>
            <a:r>
              <a:rPr lang="en-US" dirty="0" smtClean="0"/>
              <a:t>intervention services. </a:t>
            </a:r>
          </a:p>
          <a:p>
            <a:pPr marL="745236" lvl="1" indent="-342900" algn="just">
              <a:buFont typeface="Arial" panose="020B0604020202020204" pitchFamily="34" charset="0"/>
              <a:buChar char="•"/>
            </a:pPr>
            <a:r>
              <a:rPr lang="en-US" dirty="0" smtClean="0"/>
              <a:t>(b)Psychological </a:t>
            </a:r>
            <a:r>
              <a:rPr lang="en-US" dirty="0"/>
              <a:t>evaluations, including therapeutic </a:t>
            </a:r>
            <a:r>
              <a:rPr lang="en-US" dirty="0" smtClean="0"/>
              <a:t>treatment </a:t>
            </a:r>
            <a:r>
              <a:rPr lang="en-US" dirty="0"/>
              <a:t>plans and therapy or progress notes created or </a:t>
            </a:r>
            <a:r>
              <a:rPr lang="en-US" dirty="0" smtClean="0"/>
              <a:t>maintained </a:t>
            </a:r>
            <a:r>
              <a:rPr lang="en-US" dirty="0"/>
              <a:t>by school district or charter school staff, as </a:t>
            </a:r>
            <a:r>
              <a:rPr lang="en-US" dirty="0" smtClean="0"/>
              <a:t>6appropriate.</a:t>
            </a:r>
          </a:p>
          <a:p>
            <a:pPr marL="452628" indent="-342900" algn="just">
              <a:buFont typeface="Arial" panose="020B0604020202020204" pitchFamily="34" charset="0"/>
              <a:buChar char="•"/>
            </a:pPr>
            <a:r>
              <a:rPr lang="en-US" dirty="0"/>
              <a:t>Upon </a:t>
            </a:r>
            <a:r>
              <a:rPr lang="en-US" dirty="0" smtClean="0"/>
              <a:t>the </a:t>
            </a:r>
            <a:r>
              <a:rPr lang="en-US" dirty="0"/>
              <a:t>student’s transfer to a different school, the threat </a:t>
            </a:r>
            <a:r>
              <a:rPr lang="en-US" dirty="0" smtClean="0"/>
              <a:t>assessment </a:t>
            </a:r>
            <a:r>
              <a:rPr lang="en-US" dirty="0"/>
              <a:t>team shall verify that any intervention services </a:t>
            </a:r>
            <a:r>
              <a:rPr lang="en-US" dirty="0" smtClean="0"/>
              <a:t>provided </a:t>
            </a:r>
            <a:r>
              <a:rPr lang="en-US" dirty="0"/>
              <a:t>to the student remain in place until the threat </a:t>
            </a:r>
            <a:r>
              <a:rPr lang="en-US" dirty="0" smtClean="0"/>
              <a:t>assessment </a:t>
            </a:r>
            <a:r>
              <a:rPr lang="en-US" dirty="0"/>
              <a:t>team of the receiving school independently determines </a:t>
            </a:r>
            <a:r>
              <a:rPr lang="en-US" dirty="0" smtClean="0"/>
              <a:t>the </a:t>
            </a:r>
            <a:r>
              <a:rPr lang="en-US" dirty="0"/>
              <a:t>need for intervention services.</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8</a:t>
            </a:fld>
            <a:endParaRPr lang="en-US" dirty="0"/>
          </a:p>
        </p:txBody>
      </p:sp>
    </p:spTree>
    <p:extLst>
      <p:ext uri="{BB962C8B-B14F-4D97-AF65-F5344CB8AC3E}">
        <p14:creationId xmlns:p14="http://schemas.microsoft.com/office/powerpoint/2010/main" val="524264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p:txBody>
          <a:bodyPr>
            <a:normAutofit fontScale="92500" lnSpcReduction="10000"/>
          </a:bodyPr>
          <a:lstStyle/>
          <a:p>
            <a:pPr marL="109728" indent="0" algn="ctr">
              <a:buNone/>
            </a:pPr>
            <a:r>
              <a:rPr lang="en-US" b="1" u="sng" dirty="0" smtClean="0"/>
              <a:t>Senate Bill 7030</a:t>
            </a:r>
          </a:p>
          <a:p>
            <a:pPr marL="452628" indent="-342900" algn="just">
              <a:buFont typeface="Arial" panose="020B0604020202020204" pitchFamily="34" charset="0"/>
              <a:buChar char="•"/>
            </a:pPr>
            <a:r>
              <a:rPr lang="en-US" dirty="0" smtClean="0"/>
              <a:t>Each </a:t>
            </a:r>
            <a:r>
              <a:rPr lang="en-US" dirty="0"/>
              <a:t>district school </a:t>
            </a:r>
            <a:r>
              <a:rPr lang="en-US" dirty="0" smtClean="0"/>
              <a:t>board…must </a:t>
            </a:r>
            <a:r>
              <a:rPr lang="en-US" dirty="0"/>
              <a:t>adopt an active assailant response plan. By October </a:t>
            </a:r>
            <a:r>
              <a:rPr lang="en-US" dirty="0" smtClean="0"/>
              <a:t>1</a:t>
            </a:r>
            <a:r>
              <a:rPr lang="en-US" dirty="0"/>
              <a:t>, 2019, and annually thereafter, each district school </a:t>
            </a:r>
            <a:r>
              <a:rPr lang="en-US" dirty="0" smtClean="0"/>
              <a:t>superintendent </a:t>
            </a:r>
            <a:r>
              <a:rPr lang="en-US" dirty="0"/>
              <a:t>and charter school principal shall certify that </a:t>
            </a:r>
            <a:r>
              <a:rPr lang="en-US" dirty="0" smtClean="0"/>
              <a:t>all </a:t>
            </a:r>
            <a:r>
              <a:rPr lang="en-US" dirty="0"/>
              <a:t>school personnel have received annual training on the </a:t>
            </a:r>
            <a:r>
              <a:rPr lang="en-US" dirty="0" smtClean="0"/>
              <a:t>procedures </a:t>
            </a:r>
            <a:r>
              <a:rPr lang="en-US" dirty="0"/>
              <a:t>contained in the active assailant response plan for </a:t>
            </a:r>
            <a:r>
              <a:rPr lang="en-US" dirty="0" smtClean="0"/>
              <a:t>the </a:t>
            </a:r>
            <a:r>
              <a:rPr lang="en-US" dirty="0"/>
              <a:t>applicable school district or charter school</a:t>
            </a:r>
            <a:r>
              <a:rPr lang="en-US" dirty="0" smtClean="0"/>
              <a:t>.</a:t>
            </a:r>
          </a:p>
          <a:p>
            <a:pPr marL="452628" indent="-342900" algn="just">
              <a:buFont typeface="Arial" panose="020B0604020202020204" pitchFamily="34" charset="0"/>
              <a:buChar char="•"/>
            </a:pPr>
            <a:r>
              <a:rPr lang="en-US" dirty="0"/>
              <a:t>Each </a:t>
            </a:r>
            <a:r>
              <a:rPr lang="en-US" dirty="0" smtClean="0"/>
              <a:t>district </a:t>
            </a:r>
            <a:r>
              <a:rPr lang="en-US" dirty="0"/>
              <a:t>school board shall adopt policies to ensure the </a:t>
            </a:r>
            <a:r>
              <a:rPr lang="en-US" dirty="0" smtClean="0"/>
              <a:t>accurate </a:t>
            </a:r>
            <a:r>
              <a:rPr lang="en-US" dirty="0"/>
              <a:t>and timely reporting of incidents related </a:t>
            </a:r>
            <a:r>
              <a:rPr lang="en-US" dirty="0" smtClean="0"/>
              <a:t>to school safety </a:t>
            </a:r>
            <a:r>
              <a:rPr lang="en-US" dirty="0"/>
              <a:t>and discipline. The district school superintendent is </a:t>
            </a:r>
            <a:r>
              <a:rPr lang="en-US" dirty="0" smtClean="0"/>
              <a:t>responsible </a:t>
            </a:r>
            <a:r>
              <a:rPr lang="en-US" dirty="0"/>
              <a:t>for school </a:t>
            </a:r>
            <a:r>
              <a:rPr lang="en-US" dirty="0" smtClean="0"/>
              <a:t>environmental safety </a:t>
            </a:r>
            <a:r>
              <a:rPr lang="en-US" dirty="0"/>
              <a:t>incident reporting. </a:t>
            </a:r>
            <a:r>
              <a:rPr lang="en-US" dirty="0" smtClean="0"/>
              <a:t>A </a:t>
            </a:r>
            <a:r>
              <a:rPr lang="en-US" dirty="0"/>
              <a:t>district school superintendent who </a:t>
            </a:r>
            <a:r>
              <a:rPr lang="en-US" dirty="0" smtClean="0"/>
              <a:t>fails to </a:t>
            </a:r>
            <a:r>
              <a:rPr lang="en-US" dirty="0"/>
              <a:t>comply with this </a:t>
            </a:r>
            <a:r>
              <a:rPr lang="en-US" dirty="0" smtClean="0"/>
              <a:t>subsection </a:t>
            </a:r>
            <a:r>
              <a:rPr lang="en-US" dirty="0"/>
              <a:t>is subject to </a:t>
            </a:r>
            <a:r>
              <a:rPr lang="en-US" dirty="0" smtClean="0"/>
              <a:t>the penalties </a:t>
            </a:r>
            <a:r>
              <a:rPr lang="en-US" dirty="0"/>
              <a:t>specified </a:t>
            </a:r>
            <a:r>
              <a:rPr lang="en-US" dirty="0" smtClean="0"/>
              <a:t>in law</a:t>
            </a:r>
            <a:r>
              <a:rPr lang="en-US" dirty="0"/>
              <a:t>, </a:t>
            </a:r>
            <a:r>
              <a:rPr lang="en-US" dirty="0" smtClean="0"/>
              <a:t>including</a:t>
            </a:r>
            <a:r>
              <a:rPr lang="en-US" dirty="0"/>
              <a:t>, but not limited to</a:t>
            </a:r>
            <a:r>
              <a:rPr lang="en-US" dirty="0" smtClean="0"/>
              <a:t>, s</a:t>
            </a:r>
            <a:r>
              <a:rPr lang="en-US" dirty="0"/>
              <a:t>. 1001.42(13)(</a:t>
            </a:r>
            <a:r>
              <a:rPr lang="en-US" dirty="0" smtClean="0"/>
              <a:t>b)or s</a:t>
            </a:r>
            <a:r>
              <a:rPr lang="en-US" dirty="0"/>
              <a:t>. </a:t>
            </a:r>
            <a:r>
              <a:rPr lang="en-US" dirty="0" smtClean="0"/>
              <a:t>1001.51(12</a:t>
            </a:r>
            <a:r>
              <a:rPr lang="en-US" dirty="0"/>
              <a:t>)(b), as applicable. </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9</a:t>
            </a:fld>
            <a:endParaRPr lang="en-US" dirty="0"/>
          </a:p>
        </p:txBody>
      </p:sp>
    </p:spTree>
    <p:extLst>
      <p:ext uri="{BB962C8B-B14F-4D97-AF65-F5344CB8AC3E}">
        <p14:creationId xmlns:p14="http://schemas.microsoft.com/office/powerpoint/2010/main" val="72392696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1363</TotalTime>
  <Words>1980</Words>
  <Application>Microsoft Office PowerPoint</Application>
  <PresentationFormat>On-screen Show (4:3)</PresentationFormat>
  <Paragraphs>241</Paragraphs>
  <Slides>32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Retrospect</vt:lpstr>
      <vt:lpstr>Violence on School Campuses A Legal Update</vt:lpstr>
      <vt:lpstr>Violence on School Campuses A Legal Update</vt:lpstr>
      <vt:lpstr>Notice</vt:lpstr>
      <vt:lpstr>News</vt:lpstr>
      <vt:lpstr>News</vt:lpstr>
      <vt:lpstr>Legislation</vt:lpstr>
      <vt:lpstr>Legislation</vt:lpstr>
      <vt:lpstr>Legislation</vt:lpstr>
      <vt:lpstr>Legislation</vt:lpstr>
      <vt:lpstr>Legislation</vt:lpstr>
      <vt:lpstr>Legislation</vt:lpstr>
      <vt:lpstr>Legislation</vt:lpstr>
      <vt:lpstr>Dangerous ESE Students</vt:lpstr>
      <vt:lpstr>Dangerous ESE Students</vt:lpstr>
      <vt:lpstr>Florida Law</vt:lpstr>
      <vt:lpstr>Florida Law</vt:lpstr>
      <vt:lpstr>Florida Law</vt:lpstr>
      <vt:lpstr>Florida Law</vt:lpstr>
      <vt:lpstr>Florida Law</vt:lpstr>
      <vt:lpstr>Florida Law</vt:lpstr>
      <vt:lpstr>Florida Law</vt:lpstr>
      <vt:lpstr>Florida Law</vt:lpstr>
      <vt:lpstr>Florida Law</vt:lpstr>
      <vt:lpstr>Florida Law</vt:lpstr>
      <vt:lpstr>Florida Law</vt:lpstr>
      <vt:lpstr>Florida Law</vt:lpstr>
      <vt:lpstr>Florida Law</vt:lpstr>
      <vt:lpstr>Florida Law</vt:lpstr>
      <vt:lpstr>Florida Law</vt:lpstr>
      <vt:lpstr>Florida Law</vt:lpstr>
      <vt:lpstr>Florida Law</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Legal Issues for Administrators</dc:title>
  <dc:creator>tharmon</dc:creator>
  <cp:lastModifiedBy>tharmon</cp:lastModifiedBy>
  <cp:revision>100</cp:revision>
  <dcterms:created xsi:type="dcterms:W3CDTF">2014-01-19T03:28:53Z</dcterms:created>
  <dcterms:modified xsi:type="dcterms:W3CDTF">2019-05-08T03:31:17Z</dcterms:modified>
</cp:coreProperties>
</file>