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2" r:id="rId2"/>
    <p:sldId id="257" r:id="rId3"/>
    <p:sldId id="279" r:id="rId4"/>
    <p:sldId id="280" r:id="rId5"/>
    <p:sldId id="271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58" r:id="rId15"/>
    <p:sldId id="259" r:id="rId16"/>
    <p:sldId id="260" r:id="rId17"/>
    <p:sldId id="261" r:id="rId18"/>
    <p:sldId id="289" r:id="rId19"/>
    <p:sldId id="263" r:id="rId20"/>
    <p:sldId id="29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67" d="100"/>
          <a:sy n="67" d="100"/>
        </p:scale>
        <p:origin x="132" y="4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469E50-24C6-4156-8DAA-6DD0C1079C89}" type="doc">
      <dgm:prSet loTypeId="urn:microsoft.com/office/officeart/2005/8/layout/gear1" loCatId="relationship" qsTypeId="urn:microsoft.com/office/officeart/2005/8/quickstyle/simple1" qsCatId="simple" csTypeId="urn:microsoft.com/office/officeart/2005/8/colors/accent1_1" csCatId="accent1" phldr="1"/>
      <dgm:spPr/>
    </dgm:pt>
    <dgm:pt modelId="{D0115B0F-FDFB-494B-AC0A-E04A5EC234DA}">
      <dgm:prSet phldrT="[Text]"/>
      <dgm:spPr/>
      <dgm:t>
        <a:bodyPr/>
        <a:lstStyle/>
        <a:p>
          <a:r>
            <a:rPr lang="en-US" dirty="0"/>
            <a:t>Offer Employee-Specific Wellness Programs to Address Their Individual Needs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F3ECE90F-7A47-4472-9560-98DC857F992F}" type="parTrans" cxnId="{CD5AA65A-6000-4F48-85D3-EB084B6F41D0}">
      <dgm:prSet/>
      <dgm:spPr/>
      <dgm:t>
        <a:bodyPr/>
        <a:lstStyle/>
        <a:p>
          <a:endParaRPr lang="en-US"/>
        </a:p>
      </dgm:t>
    </dgm:pt>
    <dgm:pt modelId="{39A3B9F5-08CD-49EE-B590-A9FA60312E8F}" type="sibTrans" cxnId="{CD5AA65A-6000-4F48-85D3-EB084B6F41D0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pointing in clockwise direction for step 3"/>
        </a:ext>
      </dgm:extLst>
    </dgm:pt>
    <dgm:pt modelId="{B294A45F-A097-47D5-8F55-FC668EB3C982}">
      <dgm:prSet phldrT="[Text]"/>
      <dgm:spPr/>
      <dgm:t>
        <a:bodyPr/>
        <a:lstStyle/>
        <a:p>
          <a:r>
            <a:rPr lang="en-US" dirty="0"/>
            <a:t>Incentivize Employee Engagement with HRAs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ACBA6356-2F80-466D-9121-489D204B80B8}" type="parTrans" cxnId="{38A955D8-3C8B-463D-BA25-2C9E34FDDEBB}">
      <dgm:prSet/>
      <dgm:spPr/>
      <dgm:t>
        <a:bodyPr/>
        <a:lstStyle/>
        <a:p>
          <a:endParaRPr lang="en-US"/>
        </a:p>
      </dgm:t>
    </dgm:pt>
    <dgm:pt modelId="{881A9571-C437-40E4-90E1-61734033862D}" type="sibTrans" cxnId="{38A955D8-3C8B-463D-BA25-2C9E34FDDEBB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pointing in counterclockwise direction for step 2"/>
        </a:ext>
      </dgm:extLst>
    </dgm:pt>
    <dgm:pt modelId="{A72F579A-815F-4730-AEB0-052A4E2EADB2}">
      <dgm:prSet phldrT="[Text]"/>
      <dgm:spPr/>
      <dgm:t>
        <a:bodyPr/>
        <a:lstStyle/>
        <a:p>
          <a:r>
            <a:rPr lang="en-US" dirty="0"/>
            <a:t>Address Aggregate Cost Drivers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EA6516C-EB3A-4FC0-BB44-265A3652D4BC}" type="parTrans" cxnId="{D2ECF758-131A-41EE-A789-9D6FDC186481}">
      <dgm:prSet/>
      <dgm:spPr/>
      <dgm:t>
        <a:bodyPr/>
        <a:lstStyle/>
        <a:p>
          <a:endParaRPr lang="en-US"/>
        </a:p>
      </dgm:t>
    </dgm:pt>
    <dgm:pt modelId="{6B184F14-5261-4D1F-8701-947EAF068BB3}" type="sibTrans" cxnId="{D2ECF758-131A-41EE-A789-9D6FDC186481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pointing in clockwise direction for step 1"/>
        </a:ext>
      </dgm:extLst>
    </dgm:pt>
    <dgm:pt modelId="{DF72D2A9-E721-47DF-A758-78A445E0F3CE}" type="pres">
      <dgm:prSet presAssocID="{F1469E50-24C6-4156-8DAA-6DD0C1079C8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19C9BB9-1ADD-4304-93EC-C9FE618B8492}" type="pres">
      <dgm:prSet presAssocID="{D0115B0F-FDFB-494B-AC0A-E04A5EC234DA}" presName="gear1" presStyleLbl="node1" presStyleIdx="0" presStyleCnt="3">
        <dgm:presLayoutVars>
          <dgm:chMax val="1"/>
          <dgm:bulletEnabled val="1"/>
        </dgm:presLayoutVars>
      </dgm:prSet>
      <dgm:spPr/>
    </dgm:pt>
    <dgm:pt modelId="{491B49C7-064E-438E-A5AF-D06F604607BC}" type="pres">
      <dgm:prSet presAssocID="{D0115B0F-FDFB-494B-AC0A-E04A5EC234DA}" presName="gear1srcNode" presStyleLbl="node1" presStyleIdx="0" presStyleCnt="3"/>
      <dgm:spPr/>
    </dgm:pt>
    <dgm:pt modelId="{A8AE7A62-856E-43C0-A01E-AB2F291FD15A}" type="pres">
      <dgm:prSet presAssocID="{D0115B0F-FDFB-494B-AC0A-E04A5EC234DA}" presName="gear1dstNode" presStyleLbl="node1" presStyleIdx="0" presStyleCnt="3"/>
      <dgm:spPr/>
    </dgm:pt>
    <dgm:pt modelId="{1CA3202A-9CD1-47F7-9D42-23E46A72BBFC}" type="pres">
      <dgm:prSet presAssocID="{B294A45F-A097-47D5-8F55-FC668EB3C982}" presName="gear2" presStyleLbl="node1" presStyleIdx="1" presStyleCnt="3">
        <dgm:presLayoutVars>
          <dgm:chMax val="1"/>
          <dgm:bulletEnabled val="1"/>
        </dgm:presLayoutVars>
      </dgm:prSet>
      <dgm:spPr/>
    </dgm:pt>
    <dgm:pt modelId="{142EE68D-5808-445A-B73B-CEFF75A2773F}" type="pres">
      <dgm:prSet presAssocID="{B294A45F-A097-47D5-8F55-FC668EB3C982}" presName="gear2srcNode" presStyleLbl="node1" presStyleIdx="1" presStyleCnt="3"/>
      <dgm:spPr/>
    </dgm:pt>
    <dgm:pt modelId="{706E9A05-70AC-494E-B29F-F414922DE00D}" type="pres">
      <dgm:prSet presAssocID="{B294A45F-A097-47D5-8F55-FC668EB3C982}" presName="gear2dstNode" presStyleLbl="node1" presStyleIdx="1" presStyleCnt="3"/>
      <dgm:spPr/>
    </dgm:pt>
    <dgm:pt modelId="{11E70583-C9D9-4A1B-9215-04DC48DCBD8D}" type="pres">
      <dgm:prSet presAssocID="{A72F579A-815F-4730-AEB0-052A4E2EADB2}" presName="gear3" presStyleLbl="node1" presStyleIdx="2" presStyleCnt="3"/>
      <dgm:spPr/>
    </dgm:pt>
    <dgm:pt modelId="{1DC90457-DB2A-4C95-A36F-0563F25B6D53}" type="pres">
      <dgm:prSet presAssocID="{A72F579A-815F-4730-AEB0-052A4E2EADB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E9EE43DE-00F8-4019-BA85-9AFF0B3069A7}" type="pres">
      <dgm:prSet presAssocID="{A72F579A-815F-4730-AEB0-052A4E2EADB2}" presName="gear3srcNode" presStyleLbl="node1" presStyleIdx="2" presStyleCnt="3"/>
      <dgm:spPr/>
    </dgm:pt>
    <dgm:pt modelId="{F86AD8D8-4A96-48C0-A843-3A718641AD56}" type="pres">
      <dgm:prSet presAssocID="{A72F579A-815F-4730-AEB0-052A4E2EADB2}" presName="gear3dstNode" presStyleLbl="node1" presStyleIdx="2" presStyleCnt="3"/>
      <dgm:spPr/>
    </dgm:pt>
    <dgm:pt modelId="{1E72715E-7366-4E78-A512-24F37F5D23DC}" type="pres">
      <dgm:prSet presAssocID="{39A3B9F5-08CD-49EE-B590-A9FA60312E8F}" presName="connector1" presStyleLbl="sibTrans2D1" presStyleIdx="0" presStyleCnt="3"/>
      <dgm:spPr/>
    </dgm:pt>
    <dgm:pt modelId="{BE287C59-37F8-4A31-B5A2-F56A3CB15957}" type="pres">
      <dgm:prSet presAssocID="{881A9571-C437-40E4-90E1-61734033862D}" presName="connector2" presStyleLbl="sibTrans2D1" presStyleIdx="1" presStyleCnt="3"/>
      <dgm:spPr/>
    </dgm:pt>
    <dgm:pt modelId="{2A80456C-D6A1-43C9-80B2-09334D6E033A}" type="pres">
      <dgm:prSet presAssocID="{6B184F14-5261-4D1F-8701-947EAF068BB3}" presName="connector3" presStyleLbl="sibTrans2D1" presStyleIdx="2" presStyleCnt="3"/>
      <dgm:spPr/>
    </dgm:pt>
  </dgm:ptLst>
  <dgm:cxnLst>
    <dgm:cxn modelId="{C2825D01-7009-4C7A-9735-E3DA9B56907F}" type="presOf" srcId="{F1469E50-24C6-4156-8DAA-6DD0C1079C89}" destId="{DF72D2A9-E721-47DF-A758-78A445E0F3CE}" srcOrd="0" destOrd="0" presId="urn:microsoft.com/office/officeart/2005/8/layout/gear1"/>
    <dgm:cxn modelId="{05A23107-95A6-48BA-9C15-320B2C8DBD9C}" type="presOf" srcId="{D0115B0F-FDFB-494B-AC0A-E04A5EC234DA}" destId="{A8AE7A62-856E-43C0-A01E-AB2F291FD15A}" srcOrd="2" destOrd="0" presId="urn:microsoft.com/office/officeart/2005/8/layout/gear1"/>
    <dgm:cxn modelId="{E0F29509-14D9-447A-A12F-C58EB915A87F}" type="presOf" srcId="{D0115B0F-FDFB-494B-AC0A-E04A5EC234DA}" destId="{519C9BB9-1ADD-4304-93EC-C9FE618B8492}" srcOrd="0" destOrd="0" presId="urn:microsoft.com/office/officeart/2005/8/layout/gear1"/>
    <dgm:cxn modelId="{A67BBC1F-E27A-45A3-97D8-DB5273212B10}" type="presOf" srcId="{B294A45F-A097-47D5-8F55-FC668EB3C982}" destId="{1CA3202A-9CD1-47F7-9D42-23E46A72BBFC}" srcOrd="0" destOrd="0" presId="urn:microsoft.com/office/officeart/2005/8/layout/gear1"/>
    <dgm:cxn modelId="{F848FB20-E105-42B8-A2CB-C9B380751AC8}" type="presOf" srcId="{B294A45F-A097-47D5-8F55-FC668EB3C982}" destId="{142EE68D-5808-445A-B73B-CEFF75A2773F}" srcOrd="1" destOrd="0" presId="urn:microsoft.com/office/officeart/2005/8/layout/gear1"/>
    <dgm:cxn modelId="{723C8F22-4AB3-42CC-89EC-756A6438D4F8}" type="presOf" srcId="{B294A45F-A097-47D5-8F55-FC668EB3C982}" destId="{706E9A05-70AC-494E-B29F-F414922DE00D}" srcOrd="2" destOrd="0" presId="urn:microsoft.com/office/officeart/2005/8/layout/gear1"/>
    <dgm:cxn modelId="{D3CAA15F-809B-449B-B4C7-F52EC4A84ECE}" type="presOf" srcId="{D0115B0F-FDFB-494B-AC0A-E04A5EC234DA}" destId="{491B49C7-064E-438E-A5AF-D06F604607BC}" srcOrd="1" destOrd="0" presId="urn:microsoft.com/office/officeart/2005/8/layout/gear1"/>
    <dgm:cxn modelId="{EBF6C241-6C40-4A2E-84BC-B52B0944EC7E}" type="presOf" srcId="{A72F579A-815F-4730-AEB0-052A4E2EADB2}" destId="{1DC90457-DB2A-4C95-A36F-0563F25B6D53}" srcOrd="1" destOrd="0" presId="urn:microsoft.com/office/officeart/2005/8/layout/gear1"/>
    <dgm:cxn modelId="{5C012A6F-492C-4216-8D98-1C9CED36B44C}" type="presOf" srcId="{A72F579A-815F-4730-AEB0-052A4E2EADB2}" destId="{E9EE43DE-00F8-4019-BA85-9AFF0B3069A7}" srcOrd="2" destOrd="0" presId="urn:microsoft.com/office/officeart/2005/8/layout/gear1"/>
    <dgm:cxn modelId="{64245054-BF6B-45A8-B6B4-5E3294B19593}" type="presOf" srcId="{A72F579A-815F-4730-AEB0-052A4E2EADB2}" destId="{11E70583-C9D9-4A1B-9215-04DC48DCBD8D}" srcOrd="0" destOrd="0" presId="urn:microsoft.com/office/officeart/2005/8/layout/gear1"/>
    <dgm:cxn modelId="{D2ECF758-131A-41EE-A789-9D6FDC186481}" srcId="{F1469E50-24C6-4156-8DAA-6DD0C1079C89}" destId="{A72F579A-815F-4730-AEB0-052A4E2EADB2}" srcOrd="2" destOrd="0" parTransId="{8EA6516C-EB3A-4FC0-BB44-265A3652D4BC}" sibTransId="{6B184F14-5261-4D1F-8701-947EAF068BB3}"/>
    <dgm:cxn modelId="{B9B0E059-D79B-4376-8D5C-22FF356A77D3}" type="presOf" srcId="{881A9571-C437-40E4-90E1-61734033862D}" destId="{BE287C59-37F8-4A31-B5A2-F56A3CB15957}" srcOrd="0" destOrd="0" presId="urn:microsoft.com/office/officeart/2005/8/layout/gear1"/>
    <dgm:cxn modelId="{CD5AA65A-6000-4F48-85D3-EB084B6F41D0}" srcId="{F1469E50-24C6-4156-8DAA-6DD0C1079C89}" destId="{D0115B0F-FDFB-494B-AC0A-E04A5EC234DA}" srcOrd="0" destOrd="0" parTransId="{F3ECE90F-7A47-4472-9560-98DC857F992F}" sibTransId="{39A3B9F5-08CD-49EE-B590-A9FA60312E8F}"/>
    <dgm:cxn modelId="{78D93DA3-71DA-4B27-AF7D-4F6F06818383}" type="presOf" srcId="{6B184F14-5261-4D1F-8701-947EAF068BB3}" destId="{2A80456C-D6A1-43C9-80B2-09334D6E033A}" srcOrd="0" destOrd="0" presId="urn:microsoft.com/office/officeart/2005/8/layout/gear1"/>
    <dgm:cxn modelId="{38A955D8-3C8B-463D-BA25-2C9E34FDDEBB}" srcId="{F1469E50-24C6-4156-8DAA-6DD0C1079C89}" destId="{B294A45F-A097-47D5-8F55-FC668EB3C982}" srcOrd="1" destOrd="0" parTransId="{ACBA6356-2F80-466D-9121-489D204B80B8}" sibTransId="{881A9571-C437-40E4-90E1-61734033862D}"/>
    <dgm:cxn modelId="{5642BDE9-C21A-403B-9DBE-C06C15AD6197}" type="presOf" srcId="{A72F579A-815F-4730-AEB0-052A4E2EADB2}" destId="{F86AD8D8-4A96-48C0-A843-3A718641AD56}" srcOrd="3" destOrd="0" presId="urn:microsoft.com/office/officeart/2005/8/layout/gear1"/>
    <dgm:cxn modelId="{F00F5FF9-8EEF-4575-883E-9FECBCDECA1B}" type="presOf" srcId="{39A3B9F5-08CD-49EE-B590-A9FA60312E8F}" destId="{1E72715E-7366-4E78-A512-24F37F5D23DC}" srcOrd="0" destOrd="0" presId="urn:microsoft.com/office/officeart/2005/8/layout/gear1"/>
    <dgm:cxn modelId="{AD820DF2-DF49-4404-8EB2-21B39A3FB116}" type="presParOf" srcId="{DF72D2A9-E721-47DF-A758-78A445E0F3CE}" destId="{519C9BB9-1ADD-4304-93EC-C9FE618B8492}" srcOrd="0" destOrd="0" presId="urn:microsoft.com/office/officeart/2005/8/layout/gear1"/>
    <dgm:cxn modelId="{5FCC70D7-F25D-4F83-B73B-CC9743E22AA2}" type="presParOf" srcId="{DF72D2A9-E721-47DF-A758-78A445E0F3CE}" destId="{491B49C7-064E-438E-A5AF-D06F604607BC}" srcOrd="1" destOrd="0" presId="urn:microsoft.com/office/officeart/2005/8/layout/gear1"/>
    <dgm:cxn modelId="{99063BC2-9488-46FC-8DF6-8441C24C3965}" type="presParOf" srcId="{DF72D2A9-E721-47DF-A758-78A445E0F3CE}" destId="{A8AE7A62-856E-43C0-A01E-AB2F291FD15A}" srcOrd="2" destOrd="0" presId="urn:microsoft.com/office/officeart/2005/8/layout/gear1"/>
    <dgm:cxn modelId="{A0BC6D19-907A-47D7-A08F-5D179F64EECA}" type="presParOf" srcId="{DF72D2A9-E721-47DF-A758-78A445E0F3CE}" destId="{1CA3202A-9CD1-47F7-9D42-23E46A72BBFC}" srcOrd="3" destOrd="0" presId="urn:microsoft.com/office/officeart/2005/8/layout/gear1"/>
    <dgm:cxn modelId="{A3B8BF3C-AC9A-49CC-B2EF-B4679D8DF0C6}" type="presParOf" srcId="{DF72D2A9-E721-47DF-A758-78A445E0F3CE}" destId="{142EE68D-5808-445A-B73B-CEFF75A2773F}" srcOrd="4" destOrd="0" presId="urn:microsoft.com/office/officeart/2005/8/layout/gear1"/>
    <dgm:cxn modelId="{F5C1E3F4-99F8-4BD4-BD0B-C5FE69FE5223}" type="presParOf" srcId="{DF72D2A9-E721-47DF-A758-78A445E0F3CE}" destId="{706E9A05-70AC-494E-B29F-F414922DE00D}" srcOrd="5" destOrd="0" presId="urn:microsoft.com/office/officeart/2005/8/layout/gear1"/>
    <dgm:cxn modelId="{FCC3D189-BC5D-47B0-92BA-5A107E436E22}" type="presParOf" srcId="{DF72D2A9-E721-47DF-A758-78A445E0F3CE}" destId="{11E70583-C9D9-4A1B-9215-04DC48DCBD8D}" srcOrd="6" destOrd="0" presId="urn:microsoft.com/office/officeart/2005/8/layout/gear1"/>
    <dgm:cxn modelId="{DFFA59B1-FFDD-46BE-8FA1-73C7504494F7}" type="presParOf" srcId="{DF72D2A9-E721-47DF-A758-78A445E0F3CE}" destId="{1DC90457-DB2A-4C95-A36F-0563F25B6D53}" srcOrd="7" destOrd="0" presId="urn:microsoft.com/office/officeart/2005/8/layout/gear1"/>
    <dgm:cxn modelId="{FB52C3EF-7F00-44BF-9DC3-4F3DB8AE4938}" type="presParOf" srcId="{DF72D2A9-E721-47DF-A758-78A445E0F3CE}" destId="{E9EE43DE-00F8-4019-BA85-9AFF0B3069A7}" srcOrd="8" destOrd="0" presId="urn:microsoft.com/office/officeart/2005/8/layout/gear1"/>
    <dgm:cxn modelId="{A0EEF6B1-DF0D-4309-97B7-44A898FB6001}" type="presParOf" srcId="{DF72D2A9-E721-47DF-A758-78A445E0F3CE}" destId="{F86AD8D8-4A96-48C0-A843-3A718641AD56}" srcOrd="9" destOrd="0" presId="urn:microsoft.com/office/officeart/2005/8/layout/gear1"/>
    <dgm:cxn modelId="{2B9DD819-AFC3-413F-B930-1FC87889253A}" type="presParOf" srcId="{DF72D2A9-E721-47DF-A758-78A445E0F3CE}" destId="{1E72715E-7366-4E78-A512-24F37F5D23DC}" srcOrd="10" destOrd="0" presId="urn:microsoft.com/office/officeart/2005/8/layout/gear1"/>
    <dgm:cxn modelId="{E12A6285-B30D-4A0B-9086-69D1D9BB4F11}" type="presParOf" srcId="{DF72D2A9-E721-47DF-A758-78A445E0F3CE}" destId="{BE287C59-37F8-4A31-B5A2-F56A3CB15957}" srcOrd="11" destOrd="0" presId="urn:microsoft.com/office/officeart/2005/8/layout/gear1"/>
    <dgm:cxn modelId="{AE1DDF6A-5091-4106-9D09-6702BC865C7A}" type="presParOf" srcId="{DF72D2A9-E721-47DF-A758-78A445E0F3CE}" destId="{2A80456C-D6A1-43C9-80B2-09334D6E033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C9BB9-1ADD-4304-93EC-C9FE618B8492}">
      <dsp:nvSpPr>
        <dsp:cNvPr id="0" name=""/>
        <dsp:cNvSpPr/>
      </dsp:nvSpPr>
      <dsp:spPr>
        <a:xfrm>
          <a:off x="2024776" y="2008108"/>
          <a:ext cx="2454354" cy="2454354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Offer Employee-Specific Wellness Programs to Address Their Individual Needs</a:t>
          </a:r>
        </a:p>
      </dsp:txBody>
      <dsp:txXfrm>
        <a:off x="2518210" y="2583029"/>
        <a:ext cx="1467486" cy="1261588"/>
      </dsp:txXfrm>
    </dsp:sp>
    <dsp:sp modelId="{1CA3202A-9CD1-47F7-9D42-23E46A72BBFC}">
      <dsp:nvSpPr>
        <dsp:cNvPr id="0" name=""/>
        <dsp:cNvSpPr/>
      </dsp:nvSpPr>
      <dsp:spPr>
        <a:xfrm>
          <a:off x="596788" y="1427988"/>
          <a:ext cx="1784985" cy="1784985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Incentivize Employee Engagement with HRAs</a:t>
          </a:r>
        </a:p>
      </dsp:txBody>
      <dsp:txXfrm>
        <a:off x="1046163" y="1880079"/>
        <a:ext cx="886235" cy="880803"/>
      </dsp:txXfrm>
    </dsp:sp>
    <dsp:sp modelId="{11E70583-C9D9-4A1B-9215-04DC48DCBD8D}">
      <dsp:nvSpPr>
        <dsp:cNvPr id="0" name=""/>
        <dsp:cNvSpPr/>
      </dsp:nvSpPr>
      <dsp:spPr>
        <a:xfrm rot="20700000">
          <a:off x="1596562" y="196530"/>
          <a:ext cx="1748921" cy="1748921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Address Aggregate Cost Drivers</a:t>
          </a:r>
        </a:p>
      </dsp:txBody>
      <dsp:txXfrm rot="-20700000">
        <a:off x="1980152" y="580120"/>
        <a:ext cx="981741" cy="981741"/>
      </dsp:txXfrm>
    </dsp:sp>
    <dsp:sp modelId="{1E72715E-7366-4E78-A512-24F37F5D23DC}">
      <dsp:nvSpPr>
        <dsp:cNvPr id="0" name=""/>
        <dsp:cNvSpPr/>
      </dsp:nvSpPr>
      <dsp:spPr>
        <a:xfrm>
          <a:off x="1839004" y="1636070"/>
          <a:ext cx="3141573" cy="3141573"/>
        </a:xfrm>
        <a:prstGeom prst="circularArrow">
          <a:avLst>
            <a:gd name="adj1" fmla="val 4688"/>
            <a:gd name="adj2" fmla="val 299029"/>
            <a:gd name="adj3" fmla="val 2522244"/>
            <a:gd name="adj4" fmla="val 1584824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87C59-37F8-4A31-B5A2-F56A3CB15957}">
      <dsp:nvSpPr>
        <dsp:cNvPr id="0" name=""/>
        <dsp:cNvSpPr/>
      </dsp:nvSpPr>
      <dsp:spPr>
        <a:xfrm>
          <a:off x="280671" y="1031887"/>
          <a:ext cx="2282549" cy="228254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0456C-D6A1-43C9-80B2-09334D6E033A}">
      <dsp:nvSpPr>
        <dsp:cNvPr id="0" name=""/>
        <dsp:cNvSpPr/>
      </dsp:nvSpPr>
      <dsp:spPr>
        <a:xfrm>
          <a:off x="1192019" y="-187699"/>
          <a:ext cx="2461048" cy="246104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cserver.org/m/medical-insurance01.html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-sa/3.0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huck.breiner@yourcharlotteschools.net" TargetMode="External"/><Relationship Id="rId2" Type="http://schemas.openxmlformats.org/officeDocument/2006/relationships/hyperlink" Target="mailto:LeighAnn.Blackmore@ocps.net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kshibley@pasco.k12.fl.us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mjgwrites.wordpress.com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librarian.wordpress.com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creativecommons.org/licenses/by-nc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journal5.com/en/index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creativecommons.org/licenses/by-nc-sa/3.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aime-dulceguerrero.com/noviembre-llego-sabes-lo-que-significa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creativecommons.org/licenses/by-nc-nd/3.0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Wellness Programs, Wellness Centers, and Claims Reviews:</a:t>
            </a:r>
          </a:p>
        </p:txBody>
      </p:sp>
      <p:pic>
        <p:nvPicPr>
          <p:cNvPr id="7" name="Picture Placeholder 6" descr="Two people lifting weights"/>
          <p:cNvPicPr>
            <a:picLocks noGrp="1" noChangeAspect="1"/>
          </p:cNvPicPr>
          <p:nvPr>
            <p:ph type="pic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8" name="Picture Placeholder 7" descr="Closeup of Granny Smith apple and tape measure"/>
          <p:cNvPicPr>
            <a:picLocks noGrp="1" noChangeAspect="1"/>
          </p:cNvPicPr>
          <p:nvPr>
            <p:ph type="pic" idx="1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 b="19"/>
          <a:stretch/>
        </p:blipFill>
        <p:spPr/>
      </p:pic>
      <p:pic>
        <p:nvPicPr>
          <p:cNvPr id="9" name="Picture Placeholder 8" descr="Man and woman running on indoor track"/>
          <p:cNvPicPr>
            <a:picLocks noGrp="1" noChangeAspect="1"/>
          </p:cNvPicPr>
          <p:nvPr>
            <p:ph type="pic" idx="12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" b="39"/>
          <a:stretch/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Employers and Employees Can Take a More Active Role in Managing Health Outcomes and Health Plan Costs</a:t>
            </a:r>
          </a:p>
        </p:txBody>
      </p:sp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2BABD-C104-4211-BF67-A8EF76C02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Details of Center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88F05-DDB1-4985-8786-F2EB351F5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Wellness Visits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	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$50 Per Month in Premium Reduction</a:t>
            </a:r>
          </a:p>
          <a:p>
            <a:r>
              <a:rPr lang="en-US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Care Visits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	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$25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Visit (Toward Deductible, per IRS Regs)</a:t>
            </a:r>
          </a:p>
          <a:p>
            <a:r>
              <a:rPr lang="en-US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		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Reduction/Elimination of Risk Factors</a:t>
            </a:r>
          </a:p>
          <a:p>
            <a:r>
              <a:rPr lang="en-US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		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Counseling Model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Focused on Strategies for Healthful 			Living</a:t>
            </a:r>
          </a:p>
          <a:p>
            <a:r>
              <a:rPr lang="en-US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 Appointment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	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Minutes</a:t>
            </a:r>
          </a:p>
          <a:p>
            <a:r>
              <a:rPr lang="en-US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 Rate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		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95%</a:t>
            </a:r>
          </a:p>
          <a:p>
            <a:r>
              <a:rPr lang="en-US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Statistics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	Average Patient Age is 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Average Employee Age is 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51+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7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CD733-58D5-48A5-998D-ACF462568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Unique Features and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797D2-CBA1-4001-B513-F6BD88827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885950"/>
            <a:ext cx="9144000" cy="4686300"/>
          </a:xfrm>
        </p:spPr>
        <p:txBody>
          <a:bodyPr>
            <a:normAutofit fontScale="40000" lnSpcReduction="20000"/>
          </a:bodyPr>
          <a:lstStyle/>
          <a:p>
            <a:r>
              <a:rPr lang="en-US" sz="3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EXCELLENT ANALYTICS: CATEGORIES OF RISKS; PROGRESS; FREQUENCY</a:t>
            </a:r>
          </a:p>
          <a:p>
            <a:r>
              <a:rPr lang="en-US" sz="3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SAVINGS: PER MONTH/PER EMPLOYEE (NOTE COMPARISON WITH PRIMARY CARE DRS.)</a:t>
            </a:r>
          </a:p>
          <a:p>
            <a:r>
              <a:rPr lang="en-US" sz="3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WELLNESS-VISIT FEQUENCY VS ACUTE CARE VISITS</a:t>
            </a:r>
          </a:p>
          <a:p>
            <a:r>
              <a:rPr lang="en-US" sz="3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APPOINTMENT FILL RATES </a:t>
            </a:r>
          </a:p>
          <a:p>
            <a:r>
              <a:rPr lang="en-US" sz="3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IMMUNIZATIONS (FLU SHOTS) </a:t>
            </a:r>
          </a:p>
          <a:p>
            <a:r>
              <a:rPr lang="en-US" sz="3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EMPLOYEE PHYSICALS </a:t>
            </a:r>
          </a:p>
          <a:p>
            <a:r>
              <a:rPr lang="en-US" sz="3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TRANSPORTATION (D.O.T) PHYSICALS</a:t>
            </a:r>
          </a:p>
          <a:p>
            <a:r>
              <a:rPr lang="en-US" sz="3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 DRAWS </a:t>
            </a:r>
          </a:p>
          <a:p>
            <a:r>
              <a:rPr lang="en-US" sz="3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COUNSELING (PILOT): EMERGENT NEED</a:t>
            </a:r>
          </a:p>
          <a:p>
            <a:r>
              <a:rPr lang="en-US" sz="3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PARTNER CONFERENCE: BURLINGTON, VERMONT </a:t>
            </a:r>
          </a:p>
          <a:p>
            <a:r>
              <a:rPr lang="en-US" sz="3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EMPLOYEE-BENEFITS ADVISORY GROUP: MONTHLY: DATA REVIEW/ PRESENTATIONS</a:t>
            </a:r>
          </a:p>
          <a:p>
            <a:r>
              <a:rPr lang="en-US" sz="3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WELLNESS SUPERVISOR (LIAISON TO CLINIC) 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4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450DC-5470-4C6F-B5F6-4252DE096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Factors Impacting the Wellness center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1F3DB-56F2-4AA9-9703-F3C5DAD84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 TO HIGH DEDUCTIBLE PLANS: 2018: 1500, 3000, 4500, 6650</a:t>
            </a: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OPTION: TELEDOC: $45 FEE (COUNTS TOWARD DED.)</a:t>
            </a: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STRATEGY: FURTHER INCENTIVIZATION OF EMPLOYEE METRICS </a:t>
            </a: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STRATEGY: PETRI DISH CONCEPT: NAVIGATION OF ALL INSURANCE CARRIER COLLABORATION HAS BEGUN: ONE STOP SHOP</a:t>
            </a: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STRATEGY: TEACHING EMPLOYEES ABOUT INSURANCE USE</a:t>
            </a: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STATEGY: POSSIBLE FORMALIZATION OF PHARMACY IN CENTER</a:t>
            </a: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 CONTRACT BARGAINING: EMPLOYEE ONLY: JULY 01</a:t>
            </a: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FSA: $2000 AND $4000 FOR EMPLOYEES WHO DON’T ENROLL</a:t>
            </a: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HSA CONTRIBUTION: $2M IN 2018 AND 2019: PLAN MIGRATION 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8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30DDA-1C26-426B-B66F-E441AE908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Orange County’s Claims review process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955072D-F09E-40CC-A2D1-012555D740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595188" y="1714500"/>
            <a:ext cx="7001623" cy="445770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34BC278-4678-47CA-A3F9-BE871CE7D7EB}"/>
              </a:ext>
            </a:extLst>
          </p:cNvPr>
          <p:cNvSpPr txBox="1"/>
          <p:nvPr/>
        </p:nvSpPr>
        <p:spPr>
          <a:xfrm>
            <a:off x="2595188" y="6172200"/>
            <a:ext cx="7001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www.picserver.org/m/medical-insurance01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43153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Monthly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1525" y="1511300"/>
            <a:ext cx="10515600" cy="4351338"/>
          </a:xfrm>
        </p:spPr>
        <p:txBody>
          <a:bodyPr>
            <a:normAutofit lnSpcReduction="10000"/>
          </a:bodyPr>
          <a:lstStyle/>
          <a:p>
            <a:endParaRPr lang="en-US" sz="2800" dirty="0"/>
          </a:p>
          <a:p>
            <a:r>
              <a:rPr lang="en-US" sz="2800" dirty="0"/>
              <a:t>Includes</a:t>
            </a:r>
          </a:p>
          <a:p>
            <a:pPr lvl="1"/>
            <a:r>
              <a:rPr lang="en-US" sz="2800" dirty="0"/>
              <a:t>Medical Director - medical TPA</a:t>
            </a:r>
          </a:p>
          <a:p>
            <a:pPr lvl="1"/>
            <a:r>
              <a:rPr lang="en-US" sz="2800" dirty="0"/>
              <a:t>Pharmacist – PBM</a:t>
            </a:r>
          </a:p>
          <a:p>
            <a:pPr lvl="1"/>
            <a:r>
              <a:rPr lang="en-US" sz="2800" dirty="0"/>
              <a:t>Practice Leader- Behavioral Health TPA </a:t>
            </a:r>
          </a:p>
          <a:p>
            <a:pPr lvl="1"/>
            <a:r>
              <a:rPr lang="en-US" sz="2800" dirty="0"/>
              <a:t>Account Managers for all vendors</a:t>
            </a:r>
          </a:p>
          <a:p>
            <a:pPr lvl="1"/>
            <a:r>
              <a:rPr lang="en-US" sz="2800" dirty="0"/>
              <a:t>Benefits Consultants – Arthur J. Gallagher</a:t>
            </a:r>
          </a:p>
          <a:p>
            <a:r>
              <a:rPr lang="en-US" sz="2800" dirty="0"/>
              <a:t>Purpose</a:t>
            </a:r>
          </a:p>
          <a:p>
            <a:pPr lvl="1"/>
            <a:r>
              <a:rPr lang="en-US" sz="2800" dirty="0"/>
              <a:t>Review industry and District trends</a:t>
            </a:r>
          </a:p>
        </p:txBody>
      </p:sp>
    </p:spTree>
    <p:extLst>
      <p:ext uri="{BB962C8B-B14F-4D97-AF65-F5344CB8AC3E}">
        <p14:creationId xmlns:p14="http://schemas.microsoft.com/office/powerpoint/2010/main" val="47863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Quarterly Claims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sz="3200" dirty="0"/>
              <a:t>Includes</a:t>
            </a:r>
          </a:p>
          <a:p>
            <a:pPr lvl="1"/>
            <a:r>
              <a:rPr lang="en-US" sz="3200" dirty="0"/>
              <a:t>Each vendor/provider</a:t>
            </a:r>
          </a:p>
          <a:p>
            <a:pPr lvl="2"/>
            <a:r>
              <a:rPr lang="en-US" sz="3200" dirty="0"/>
              <a:t>Medical, Pharmacy, Behavioral Health, </a:t>
            </a:r>
          </a:p>
          <a:p>
            <a:r>
              <a:rPr lang="en-US" sz="3200" dirty="0"/>
              <a:t>Purpose</a:t>
            </a:r>
          </a:p>
          <a:p>
            <a:pPr lvl="1"/>
            <a:r>
              <a:rPr lang="en-US" sz="3200" dirty="0"/>
              <a:t>Review plan performance</a:t>
            </a:r>
          </a:p>
          <a:p>
            <a:pPr lvl="1"/>
            <a:r>
              <a:rPr lang="en-US" sz="3200" dirty="0"/>
              <a:t>Performance guarantees</a:t>
            </a:r>
          </a:p>
          <a:p>
            <a:pPr lvl="1"/>
            <a:r>
              <a:rPr lang="en-US" sz="3200" dirty="0"/>
              <a:t>Cost saving features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and opportunities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6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Quarterly Financial &amp; Claims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sz="3600" dirty="0"/>
              <a:t>Present to both our Employee Benefit Trustees and bargaining teams</a:t>
            </a:r>
          </a:p>
          <a:p>
            <a:r>
              <a:rPr lang="en-US" sz="3600" dirty="0"/>
              <a:t>Comprehensive review of membership, financial performance and claims history compared to prior year</a:t>
            </a:r>
          </a:p>
          <a:p>
            <a:r>
              <a:rPr lang="en-US" sz="3600" dirty="0"/>
              <a:t>Reconcile and balance the funds in the Trust</a:t>
            </a:r>
          </a:p>
        </p:txBody>
      </p:sp>
    </p:spTree>
    <p:extLst>
      <p:ext uri="{BB962C8B-B14F-4D97-AF65-F5344CB8AC3E}">
        <p14:creationId xmlns:p14="http://schemas.microsoft.com/office/powerpoint/2010/main" val="235813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Annual Audits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Outside contractors conduct audit of medical and pharmacy claims</a:t>
            </a:r>
          </a:p>
          <a:p>
            <a:r>
              <a:rPr lang="en-US" sz="3600" dirty="0"/>
              <a:t>Results</a:t>
            </a:r>
          </a:p>
          <a:p>
            <a:pPr lvl="1"/>
            <a:r>
              <a:rPr lang="en-US" sz="3200" dirty="0"/>
              <a:t>Discrepancies corrected in the claims’ systems</a:t>
            </a:r>
          </a:p>
          <a:p>
            <a:pPr lvl="1"/>
            <a:r>
              <a:rPr lang="en-US" sz="3200" dirty="0"/>
              <a:t>Incorrect claims reimbursed to District</a:t>
            </a:r>
          </a:p>
          <a:p>
            <a:pPr lvl="1"/>
            <a:r>
              <a:rPr lang="en-US" sz="3200" dirty="0"/>
              <a:t>Performance Guarantees paid to District for unachieved results</a:t>
            </a:r>
          </a:p>
        </p:txBody>
      </p:sp>
    </p:spTree>
    <p:extLst>
      <p:ext uri="{BB962C8B-B14F-4D97-AF65-F5344CB8AC3E}">
        <p14:creationId xmlns:p14="http://schemas.microsoft.com/office/powerpoint/2010/main" val="22816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Recent Plan Redesign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375"/>
            <a:ext cx="10515600" cy="4700588"/>
          </a:xfrm>
        </p:spPr>
        <p:txBody>
          <a:bodyPr/>
          <a:lstStyle/>
          <a:p>
            <a:endParaRPr lang="en-US" dirty="0"/>
          </a:p>
          <a:p>
            <a:r>
              <a:rPr lang="en-US" sz="2800" dirty="0"/>
              <a:t>Telemedicine</a:t>
            </a:r>
          </a:p>
          <a:p>
            <a:pPr lvl="1"/>
            <a:r>
              <a:rPr lang="en-US" sz="2400" dirty="0"/>
              <a:t>$10 copay</a:t>
            </a:r>
          </a:p>
          <a:p>
            <a:pPr lvl="1"/>
            <a:r>
              <a:rPr lang="en-US" sz="2400" dirty="0"/>
              <a:t>Reduce unnecessary visits to urgent care center or emergency room Communicate with Board Certified physician via phone, Skype, </a:t>
            </a:r>
            <a:r>
              <a:rPr lang="en-US" sz="2400" dirty="0" err="1"/>
              <a:t>Facetime</a:t>
            </a:r>
            <a:r>
              <a:rPr lang="en-US" sz="2400" dirty="0"/>
              <a:t>, etc. for non-emergency situations</a:t>
            </a:r>
          </a:p>
          <a:p>
            <a:r>
              <a:rPr lang="en-US" sz="2800" dirty="0" err="1"/>
              <a:t>Omada</a:t>
            </a:r>
            <a:endParaRPr lang="en-US" sz="2800" dirty="0"/>
          </a:p>
          <a:p>
            <a:pPr lvl="1"/>
            <a:r>
              <a:rPr lang="en-US" sz="2400" dirty="0"/>
              <a:t>Designed to improve healthy habits of employees with emphasis on those identified as </a:t>
            </a:r>
            <a:r>
              <a:rPr lang="en-US" sz="2400" dirty="0" err="1"/>
              <a:t>prediabetic</a:t>
            </a:r>
            <a:endParaRPr lang="en-US" sz="2400" dirty="0"/>
          </a:p>
          <a:p>
            <a:pPr lvl="1"/>
            <a:r>
              <a:rPr lang="en-US" sz="2400" dirty="0"/>
              <a:t>Interactive program with weekly lessons and access to a health coach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5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More Redesign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74821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/>
              <a:t>Thrive – Diabetes Care Program</a:t>
            </a:r>
          </a:p>
          <a:p>
            <a:pPr lvl="1"/>
            <a:r>
              <a:rPr lang="en-US" sz="2000" dirty="0"/>
              <a:t>Designed for those employees diagnosed with Type 1 or Type 2 Diabetes</a:t>
            </a:r>
          </a:p>
          <a:p>
            <a:pPr lvl="1"/>
            <a:r>
              <a:rPr lang="en-US" sz="2000" dirty="0"/>
              <a:t>Goal to improve health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and reduce gaps in care while lowering costs</a:t>
            </a:r>
          </a:p>
          <a:p>
            <a:pPr lvl="1"/>
            <a:r>
              <a:rPr lang="en-US" sz="2000" dirty="0"/>
              <a:t>Offered through the </a:t>
            </a:r>
            <a:r>
              <a:rPr lang="en-US" sz="2000" dirty="0" err="1"/>
              <a:t>AdventHealth</a:t>
            </a:r>
            <a:r>
              <a:rPr lang="en-US" sz="2000" dirty="0"/>
              <a:t> Diabetes Institute</a:t>
            </a:r>
          </a:p>
          <a:p>
            <a:pPr lvl="1"/>
            <a:r>
              <a:rPr lang="en-US" sz="2000" dirty="0"/>
              <a:t>Year-long program to improve diabetes management</a:t>
            </a:r>
          </a:p>
          <a:p>
            <a:r>
              <a:rPr lang="en-US" sz="2400" dirty="0"/>
              <a:t>Healthy Babies Program</a:t>
            </a:r>
          </a:p>
          <a:p>
            <a:pPr lvl="1"/>
            <a:r>
              <a:rPr lang="en-US" sz="2000" dirty="0"/>
              <a:t>Well-Pregnancy Program</a:t>
            </a:r>
          </a:p>
          <a:p>
            <a:pPr lvl="1"/>
            <a:r>
              <a:rPr lang="en-US" sz="2000" dirty="0"/>
              <a:t>High Risk Pregnancy Support</a:t>
            </a:r>
          </a:p>
          <a:p>
            <a:r>
              <a:rPr lang="en-US" sz="2400" dirty="0"/>
              <a:t>Motivate Me</a:t>
            </a:r>
          </a:p>
          <a:p>
            <a:pPr lvl="1"/>
            <a:r>
              <a:rPr lang="en-US" sz="2000" dirty="0"/>
              <a:t>Rewards employees who complete a health assessment, annual physical and screenings </a:t>
            </a:r>
          </a:p>
        </p:txBody>
      </p:sp>
    </p:spTree>
    <p:extLst>
      <p:ext uri="{BB962C8B-B14F-4D97-AF65-F5344CB8AC3E}">
        <p14:creationId xmlns:p14="http://schemas.microsoft.com/office/powerpoint/2010/main" val="330157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Today’s Panelists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LeighAnn Blackmore</a:t>
            </a:r>
          </a:p>
          <a:p>
            <a:pPr lvl="1"/>
            <a:r>
              <a:rPr lang="en-US" sz="2600" dirty="0"/>
              <a:t>Director of Labor Relations for Orange County Public Schools</a:t>
            </a:r>
          </a:p>
          <a:p>
            <a:pPr lvl="1"/>
            <a:r>
              <a:rPr lang="en-US" sz="2600" dirty="0">
                <a:hlinkClick r:id="rId2"/>
              </a:rPr>
              <a:t>LeighAnn.Blackmore@ocps.net</a:t>
            </a:r>
            <a:endParaRPr lang="en-US" sz="2600" dirty="0"/>
          </a:p>
          <a:p>
            <a:r>
              <a:rPr lang="en-US" sz="2800" dirty="0"/>
              <a:t>Chuck Breiner</a:t>
            </a:r>
          </a:p>
          <a:p>
            <a:pPr lvl="1"/>
            <a:r>
              <a:rPr lang="en-US" sz="2600" dirty="0"/>
              <a:t>Assistant Superintendent for Charlotte County Public Schools</a:t>
            </a:r>
          </a:p>
          <a:p>
            <a:pPr lvl="1"/>
            <a:r>
              <a:rPr lang="en-US" sz="2600" dirty="0">
                <a:hlinkClick r:id="rId3"/>
              </a:rPr>
              <a:t>chuck.breiner@yourcharlotteschools.net</a:t>
            </a:r>
            <a:endParaRPr lang="en-US" sz="2600" dirty="0"/>
          </a:p>
          <a:p>
            <a:r>
              <a:rPr lang="en-US" sz="2800" dirty="0"/>
              <a:t>Kevin Shibley – Pasco County Public Schools</a:t>
            </a:r>
          </a:p>
          <a:p>
            <a:pPr lvl="1"/>
            <a:r>
              <a:rPr lang="en-US" sz="2600" dirty="0"/>
              <a:t>Assistant Superintendent for Pasco County Public Schools</a:t>
            </a:r>
          </a:p>
          <a:p>
            <a:pPr lvl="1"/>
            <a:r>
              <a:rPr lang="en-US" sz="2600" dirty="0">
                <a:hlinkClick r:id="rId4"/>
              </a:rPr>
              <a:t>kshibley@pasco.k12.fl.us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35B50-A7CA-4A81-B24C-64E2EDF92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AFBF7F-73CE-48F3-BBE1-DE3AB5E0F7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09937" y="1714500"/>
            <a:ext cx="5572125" cy="44577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39D03B-DEF7-49E8-B0DF-7E0F6CB33ACB}"/>
              </a:ext>
            </a:extLst>
          </p:cNvPr>
          <p:cNvSpPr txBox="1"/>
          <p:nvPr/>
        </p:nvSpPr>
        <p:spPr>
          <a:xfrm>
            <a:off x="3309937" y="6172200"/>
            <a:ext cx="55721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mmjgwrites.wordpress.com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79416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Main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Wellness Initiatives to Engage Your Employees</a:t>
            </a:r>
          </a:p>
          <a:p>
            <a:r>
              <a:rPr lang="en-US" sz="3600" dirty="0"/>
              <a:t>Operating Health and Wellness Centers to Manage Claims and Control Costs</a:t>
            </a:r>
          </a:p>
          <a:p>
            <a:r>
              <a:rPr lang="en-US" sz="3600" dirty="0"/>
              <a:t>Using Claims and Other Health Data to Make Data-Based Plan Decisions</a:t>
            </a:r>
          </a:p>
        </p:txBody>
      </p:sp>
    </p:spTree>
    <p:extLst>
      <p:ext uri="{BB962C8B-B14F-4D97-AF65-F5344CB8AC3E}">
        <p14:creationId xmlns:p14="http://schemas.microsoft.com/office/powerpoint/2010/main" val="46213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24C52-0F7D-46E4-AB16-300055970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the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F15A2-0694-4459-BB38-89D611C67F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presentation is meant to be active and meaningful for the audience participants.</a:t>
            </a:r>
          </a:p>
          <a:p>
            <a:pPr lvl="1"/>
            <a:r>
              <a:rPr lang="en-US" sz="2000" dirty="0"/>
              <a:t>The panelists have each brought some District specific information to start the discussion around each of the main topics.</a:t>
            </a:r>
          </a:p>
          <a:p>
            <a:pPr lvl="1"/>
            <a:r>
              <a:rPr lang="en-US" sz="2000" dirty="0"/>
              <a:t>Audience members are encouraged to stop us ay any time to ask questions!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AF20746F-A0A4-4D3C-9D05-0E744629AC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515100" y="2040731"/>
            <a:ext cx="3810000" cy="3810000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0FF22AC-2781-41F9-944C-8E74CFB913C0}"/>
              </a:ext>
            </a:extLst>
          </p:cNvPr>
          <p:cNvSpPr txBox="1"/>
          <p:nvPr/>
        </p:nvSpPr>
        <p:spPr>
          <a:xfrm>
            <a:off x="6515100" y="5850731"/>
            <a:ext cx="381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communitylibrarian.wordpress.com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/3.0/"/>
              </a:rPr>
              <a:t>CC BY-NC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84158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Pasco is Using Wellness initiatives to engage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Step 1 - Offer District-Wide Screenings and Programs to Address Known Health Plan Cost Drivers</a:t>
            </a:r>
          </a:p>
          <a:p>
            <a:r>
              <a:rPr lang="en-US" dirty="0"/>
              <a:t>Step 2 – Incentivize Individual Employee Engagement in Health Risk Assessments and Follow-Up</a:t>
            </a:r>
          </a:p>
          <a:p>
            <a:r>
              <a:rPr lang="en-US" dirty="0"/>
              <a:t>Step 3 – Offer a variety of condition specific wellness education and action programs to address employee specific HRA results.</a:t>
            </a:r>
          </a:p>
        </p:txBody>
      </p:sp>
      <p:graphicFrame>
        <p:nvGraphicFramePr>
          <p:cNvPr id="6" name="Content Placeholder 5" descr="Gear diagram with a sequence of 3 steps to show interlocking ide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1996705"/>
              </p:ext>
            </p:extLst>
          </p:nvPr>
        </p:nvGraphicFramePr>
        <p:xfrm>
          <a:off x="6172200" y="1714500"/>
          <a:ext cx="4495800" cy="446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241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7AF03-F677-4AEA-8B7A-AEC82B9A6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Step 1 - District-Wide Initiatives Based on Aggregate Data on cost drivers and lifestyle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0C41F-AAF1-4B83-A043-498DFD559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/>
              <a:t>Tobacco Use</a:t>
            </a:r>
          </a:p>
          <a:p>
            <a:pPr lvl="2"/>
            <a:r>
              <a:rPr lang="en-US" sz="1800" dirty="0"/>
              <a:t>Introduced Smoking Cessation Programs (Face-to-Face and Online)</a:t>
            </a:r>
          </a:p>
          <a:p>
            <a:pPr lvl="1"/>
            <a:r>
              <a:rPr lang="en-US" b="1" dirty="0"/>
              <a:t>Obesity/Overweight and Diabetic Employees</a:t>
            </a:r>
          </a:p>
          <a:p>
            <a:pPr lvl="2"/>
            <a:r>
              <a:rPr lang="en-US" sz="1800" dirty="0"/>
              <a:t>Introduced Healthy Eating Programs</a:t>
            </a:r>
          </a:p>
          <a:p>
            <a:pPr lvl="2"/>
            <a:r>
              <a:rPr lang="en-US" sz="1800" dirty="0"/>
              <a:t>Introduced Beginners Exercise Programs</a:t>
            </a:r>
          </a:p>
          <a:p>
            <a:pPr lvl="2"/>
            <a:r>
              <a:rPr lang="en-US" sz="1800" dirty="0"/>
              <a:t>Offered subsidized gym membership via Incentive Program</a:t>
            </a:r>
          </a:p>
          <a:p>
            <a:pPr lvl="1"/>
            <a:r>
              <a:rPr lang="en-US" b="1" dirty="0"/>
              <a:t>Cardiovascular</a:t>
            </a:r>
          </a:p>
          <a:p>
            <a:pPr lvl="2"/>
            <a:r>
              <a:rPr lang="en-US" sz="1800" dirty="0"/>
              <a:t>Strategically Placed Blood Pressure/Heart Monitor Machines</a:t>
            </a:r>
          </a:p>
          <a:p>
            <a:pPr lvl="2"/>
            <a:r>
              <a:rPr lang="en-US" sz="1800" dirty="0"/>
              <a:t>Partnered with American Heart Association for Traveling Heart Health Screening Bus</a:t>
            </a:r>
          </a:p>
          <a:p>
            <a:pPr lvl="1"/>
            <a:r>
              <a:rPr lang="en-US" b="1" dirty="0"/>
              <a:t>Cancer</a:t>
            </a:r>
          </a:p>
          <a:p>
            <a:pPr lvl="2"/>
            <a:r>
              <a:rPr lang="en-US" sz="1800" dirty="0"/>
              <a:t>Continued Cancer Screening Programs with Traveling Screening Bus for Mammograms</a:t>
            </a:r>
          </a:p>
          <a:p>
            <a:pPr lvl="2"/>
            <a:r>
              <a:rPr lang="en-US" sz="1800" dirty="0"/>
              <a:t>Promoted Prostate Cancer Screening Programs at Health and Wellness Centers</a:t>
            </a:r>
          </a:p>
        </p:txBody>
      </p:sp>
    </p:spTree>
    <p:extLst>
      <p:ext uri="{BB962C8B-B14F-4D97-AF65-F5344CB8AC3E}">
        <p14:creationId xmlns:p14="http://schemas.microsoft.com/office/powerpoint/2010/main" val="255255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5F5ED-E5CC-44D5-88AE-124A41968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– Incentivize Health risk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6D9DC-BD52-4750-ACCC-B3DC9C18DD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Employees Offered $150 per year to complete a Health Risk Assessment and attend a follow-up appointment to review results.</a:t>
            </a:r>
          </a:p>
          <a:p>
            <a:r>
              <a:rPr lang="en-US" dirty="0"/>
              <a:t>Funds loaded quarterly onto a Bank of America Visa card.</a:t>
            </a:r>
          </a:p>
          <a:p>
            <a:r>
              <a:rPr lang="en-US" dirty="0"/>
              <a:t>Assessment consists of basic biometric readings as well as multi-panel blood draw and analysis.</a:t>
            </a:r>
          </a:p>
          <a:p>
            <a:r>
              <a:rPr lang="en-US" dirty="0"/>
              <a:t>No employee specific data is shared with the District, but data is aggregated for review and decision making.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1503C5F-39AE-4BF8-A5E3-0B1591A4202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172200" y="2447131"/>
            <a:ext cx="4495800" cy="29972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9982E11-250F-4D7A-A969-DBAAA0E41455}"/>
              </a:ext>
            </a:extLst>
          </p:cNvPr>
          <p:cNvSpPr txBox="1"/>
          <p:nvPr/>
        </p:nvSpPr>
        <p:spPr>
          <a:xfrm>
            <a:off x="6172200" y="5444331"/>
            <a:ext cx="4495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ejournal5.com/en/index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67278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10635-533C-47F7-86C1-096A51F2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 – Employee Specific Wellness </a:t>
            </a:r>
            <a:r>
              <a:rPr lang="en-US" dirty="0" err="1"/>
              <a:t>PLans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C466B3A-8AC4-496C-A4E5-01CCC1777DD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24000" y="2395910"/>
            <a:ext cx="4495800" cy="309964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D2385-4942-4344-A029-CABF4F449C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Employees receive an additional $50 for each of two condition specific wellness programs they engage in over the course of the year.</a:t>
            </a:r>
          </a:p>
          <a:p>
            <a:r>
              <a:rPr lang="en-US" dirty="0"/>
              <a:t>Courses cover things like stress, weight management, healthy eating, building an exercise routine, managing cholesterol, managing hypertension, etc.</a:t>
            </a:r>
          </a:p>
          <a:p>
            <a:r>
              <a:rPr lang="en-US" dirty="0"/>
              <a:t>Employees with “healthy” HRAs still have options to choose from.</a:t>
            </a:r>
          </a:p>
          <a:p>
            <a:r>
              <a:rPr lang="en-US" dirty="0"/>
              <a:t>Employees can also choose to redirect their incentive funds to gym memberships and other healthy lifestyle programs.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98049B-BC13-4CBB-B23D-A508D9FDF38D}"/>
              </a:ext>
            </a:extLst>
          </p:cNvPr>
          <p:cNvSpPr txBox="1"/>
          <p:nvPr/>
        </p:nvSpPr>
        <p:spPr>
          <a:xfrm>
            <a:off x="1524000" y="5495553"/>
            <a:ext cx="4495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jaime-dulceguerrero.com/noviembre-llego-sabes-lo-que-significa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90845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1D5B-C77D-466E-AA34-9C9FA2955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Charlotte County’s Health And Wellness Center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6E9A0-B21B-4212-89BD-1B0E0A2EB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 of Start UP: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2010</a:t>
            </a:r>
          </a:p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Location: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Central Campus, District Offices: 1200 					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ft: SINGLE SITE: 21 Schools: No., Cen., W</a:t>
            </a:r>
          </a:p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 Contract: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HealthStat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Contract: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Marathon Health: $1.1 Million</a:t>
            </a:r>
          </a:p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District Employees: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2150 (Enrolled:1380/2800 with 						Dependents)</a:t>
            </a:r>
          </a:p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 Breakdown: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3 Nurse-Practitioners; 3 Medical 						Assistants, 1 Behavioral Health 						Professional (Pilot)</a:t>
            </a:r>
          </a:p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Prescriptions: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300 Medications (District Expense: 						Free to  Employee-Patients)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6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 and fitness presentation (widescreen).potx" id="{ABFD658B-2256-413B-9244-0F977A0B2D12}" vid="{E4CB021D-C859-4C82-BDBB-2F2FACCF0D80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and fitness presentation (widescreen)</Template>
  <TotalTime>112</TotalTime>
  <Words>1023</Words>
  <Application>Microsoft Office PowerPoint</Application>
  <PresentationFormat>Widescreen</PresentationFormat>
  <Paragraphs>149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Health Fitness 16x9</vt:lpstr>
      <vt:lpstr>Wellness Programs, Wellness Centers, and Claims Reviews:</vt:lpstr>
      <vt:lpstr>Today’s Panelists</vt:lpstr>
      <vt:lpstr>Main Topics</vt:lpstr>
      <vt:lpstr>Rules of the game</vt:lpstr>
      <vt:lpstr>How Pasco is Using Wellness initiatives to engage employees</vt:lpstr>
      <vt:lpstr>Step 1 - District-Wide Initiatives Based on Aggregate Data on cost drivers and lifestyle risks</vt:lpstr>
      <vt:lpstr>Step 2 – Incentivize Health risk assessments</vt:lpstr>
      <vt:lpstr>Step 3 – Employee Specific Wellness PLans</vt:lpstr>
      <vt:lpstr>Charlotte County’s Health And Wellness Center</vt:lpstr>
      <vt:lpstr>Details of Center Functions</vt:lpstr>
      <vt:lpstr>Unique Features and Services</vt:lpstr>
      <vt:lpstr>Additional Factors Impacting the Wellness center</vt:lpstr>
      <vt:lpstr>Orange County’s Claims review process</vt:lpstr>
      <vt:lpstr>Monthly Review</vt:lpstr>
      <vt:lpstr>Quarterly Claims Review</vt:lpstr>
      <vt:lpstr>Quarterly Financial &amp; Claims Review</vt:lpstr>
      <vt:lpstr>Annual Audits</vt:lpstr>
      <vt:lpstr>Recent Plan Redesign Elements</vt:lpstr>
      <vt:lpstr>More Redesign Elements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S. Shibley</dc:creator>
  <cp:lastModifiedBy>Kevin S. Shibley</cp:lastModifiedBy>
  <cp:revision>16</cp:revision>
  <dcterms:created xsi:type="dcterms:W3CDTF">2019-05-06T12:24:29Z</dcterms:created>
  <dcterms:modified xsi:type="dcterms:W3CDTF">2019-05-06T14:16:56Z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